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6.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7.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95" r:id="rId5"/>
    <p:sldMasterId id="2147493704" r:id="rId6"/>
    <p:sldMasterId id="2147493719" r:id="rId7"/>
    <p:sldMasterId id="2147493731" r:id="rId8"/>
    <p:sldMasterId id="2147493745" r:id="rId9"/>
    <p:sldMasterId id="2147493758" r:id="rId10"/>
    <p:sldMasterId id="2147493770" r:id="rId11"/>
  </p:sldMasterIdLst>
  <p:notesMasterIdLst>
    <p:notesMasterId r:id="rId108"/>
  </p:notesMasterIdLst>
  <p:handoutMasterIdLst>
    <p:handoutMasterId r:id="rId109"/>
  </p:handoutMasterIdLst>
  <p:sldIdLst>
    <p:sldId id="854" r:id="rId12"/>
    <p:sldId id="2142532378" r:id="rId13"/>
    <p:sldId id="922" r:id="rId14"/>
    <p:sldId id="2142532329" r:id="rId15"/>
    <p:sldId id="540" r:id="rId16"/>
    <p:sldId id="2142532383" r:id="rId17"/>
    <p:sldId id="1212" r:id="rId18"/>
    <p:sldId id="1213" r:id="rId19"/>
    <p:sldId id="657" r:id="rId20"/>
    <p:sldId id="658" r:id="rId21"/>
    <p:sldId id="345" r:id="rId22"/>
    <p:sldId id="659" r:id="rId23"/>
    <p:sldId id="261" r:id="rId24"/>
    <p:sldId id="1234" r:id="rId25"/>
    <p:sldId id="1215" r:id="rId26"/>
    <p:sldId id="1216" r:id="rId27"/>
    <p:sldId id="1217" r:id="rId28"/>
    <p:sldId id="1219" r:id="rId29"/>
    <p:sldId id="1220" r:id="rId30"/>
    <p:sldId id="1221" r:id="rId31"/>
    <p:sldId id="1222" r:id="rId32"/>
    <p:sldId id="1223" r:id="rId33"/>
    <p:sldId id="1231" r:id="rId34"/>
    <p:sldId id="1225" r:id="rId35"/>
    <p:sldId id="1226" r:id="rId36"/>
    <p:sldId id="1227" r:id="rId37"/>
    <p:sldId id="2142532341" r:id="rId38"/>
    <p:sldId id="676" r:id="rId39"/>
    <p:sldId id="677" r:id="rId40"/>
    <p:sldId id="678" r:id="rId41"/>
    <p:sldId id="679" r:id="rId42"/>
    <p:sldId id="680" r:id="rId43"/>
    <p:sldId id="681" r:id="rId44"/>
    <p:sldId id="682" r:id="rId45"/>
    <p:sldId id="683" r:id="rId46"/>
    <p:sldId id="684" r:id="rId47"/>
    <p:sldId id="687" r:id="rId48"/>
    <p:sldId id="688" r:id="rId49"/>
    <p:sldId id="2142532384" r:id="rId50"/>
    <p:sldId id="689" r:id="rId51"/>
    <p:sldId id="2142532342" r:id="rId52"/>
    <p:sldId id="460" r:id="rId53"/>
    <p:sldId id="2142532343" r:id="rId54"/>
    <p:sldId id="2142532344" r:id="rId55"/>
    <p:sldId id="2142532382" r:id="rId56"/>
    <p:sldId id="802" r:id="rId57"/>
    <p:sldId id="805" r:id="rId58"/>
    <p:sldId id="803" r:id="rId59"/>
    <p:sldId id="804" r:id="rId60"/>
    <p:sldId id="1253" r:id="rId61"/>
    <p:sldId id="810" r:id="rId62"/>
    <p:sldId id="2142532345" r:id="rId63"/>
    <p:sldId id="2142532346" r:id="rId64"/>
    <p:sldId id="2142532347" r:id="rId65"/>
    <p:sldId id="467" r:id="rId66"/>
    <p:sldId id="468" r:id="rId67"/>
    <p:sldId id="469" r:id="rId68"/>
    <p:sldId id="470" r:id="rId69"/>
    <p:sldId id="471" r:id="rId70"/>
    <p:sldId id="477" r:id="rId71"/>
    <p:sldId id="478" r:id="rId72"/>
    <p:sldId id="480" r:id="rId73"/>
    <p:sldId id="482" r:id="rId74"/>
    <p:sldId id="483" r:id="rId75"/>
    <p:sldId id="484" r:id="rId76"/>
    <p:sldId id="486" r:id="rId77"/>
    <p:sldId id="487" r:id="rId78"/>
    <p:sldId id="506" r:id="rId79"/>
    <p:sldId id="1272" r:id="rId80"/>
    <p:sldId id="435" r:id="rId81"/>
    <p:sldId id="436" r:id="rId82"/>
    <p:sldId id="2142532374" r:id="rId83"/>
    <p:sldId id="2142532375" r:id="rId84"/>
    <p:sldId id="1169" r:id="rId85"/>
    <p:sldId id="2142532376" r:id="rId86"/>
    <p:sldId id="759" r:id="rId87"/>
    <p:sldId id="760" r:id="rId88"/>
    <p:sldId id="762" r:id="rId89"/>
    <p:sldId id="763" r:id="rId90"/>
    <p:sldId id="764" r:id="rId91"/>
    <p:sldId id="765" r:id="rId92"/>
    <p:sldId id="766" r:id="rId93"/>
    <p:sldId id="767" r:id="rId94"/>
    <p:sldId id="768" r:id="rId95"/>
    <p:sldId id="769" r:id="rId96"/>
    <p:sldId id="770" r:id="rId97"/>
    <p:sldId id="771" r:id="rId98"/>
    <p:sldId id="772" r:id="rId99"/>
    <p:sldId id="773" r:id="rId100"/>
    <p:sldId id="774" r:id="rId101"/>
    <p:sldId id="775" r:id="rId102"/>
    <p:sldId id="2142532379" r:id="rId103"/>
    <p:sldId id="953" r:id="rId104"/>
    <p:sldId id="1209" r:id="rId105"/>
    <p:sldId id="2142532381" r:id="rId106"/>
    <p:sldId id="2142532380" r:id="rId107"/>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062"/>
    <p:restoredTop sz="97193"/>
  </p:normalViewPr>
  <p:slideViewPr>
    <p:cSldViewPr snapToObjects="1">
      <p:cViewPr varScale="1">
        <p:scale>
          <a:sx n="204" d="100"/>
          <a:sy n="204" d="100"/>
        </p:scale>
        <p:origin x="912" y="184"/>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slide" Target="slides/slide73.xml"/><Relationship Id="rId89" Type="http://schemas.openxmlformats.org/officeDocument/2006/relationships/slide" Target="slides/slide78.xml"/><Relationship Id="rId112" Type="http://schemas.openxmlformats.org/officeDocument/2006/relationships/theme" Target="theme/theme1.xml"/><Relationship Id="rId16" Type="http://schemas.openxmlformats.org/officeDocument/2006/relationships/slide" Target="slides/slide5.xml"/><Relationship Id="rId107" Type="http://schemas.openxmlformats.org/officeDocument/2006/relationships/slide" Target="slides/slide96.xml"/><Relationship Id="rId11" Type="http://schemas.openxmlformats.org/officeDocument/2006/relationships/slideMaster" Target="slideMasters/slideMaster8.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102" Type="http://schemas.openxmlformats.org/officeDocument/2006/relationships/slide" Target="slides/slide91.xml"/><Relationship Id="rId5" Type="http://schemas.openxmlformats.org/officeDocument/2006/relationships/slideMaster" Target="slideMasters/slideMaster2.xml"/><Relationship Id="rId90" Type="http://schemas.openxmlformats.org/officeDocument/2006/relationships/slide" Target="slides/slide79.xml"/><Relationship Id="rId95" Type="http://schemas.openxmlformats.org/officeDocument/2006/relationships/slide" Target="slides/slide84.xml"/><Relationship Id="rId22" Type="http://schemas.openxmlformats.org/officeDocument/2006/relationships/slide" Target="slides/slide11.xml"/><Relationship Id="rId27" Type="http://schemas.openxmlformats.org/officeDocument/2006/relationships/slide" Target="slides/slide16.xml"/><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slide" Target="slides/slide53.xml"/><Relationship Id="rId69" Type="http://schemas.openxmlformats.org/officeDocument/2006/relationships/slide" Target="slides/slide58.xml"/><Relationship Id="rId113" Type="http://schemas.openxmlformats.org/officeDocument/2006/relationships/tableStyles" Target="tableStyles.xml"/><Relationship Id="rId80" Type="http://schemas.openxmlformats.org/officeDocument/2006/relationships/slide" Target="slides/slide69.xml"/><Relationship Id="rId85" Type="http://schemas.openxmlformats.org/officeDocument/2006/relationships/slide" Target="slides/slide74.xml"/><Relationship Id="rId12" Type="http://schemas.openxmlformats.org/officeDocument/2006/relationships/slide" Target="slides/slide1.xml"/><Relationship Id="rId17" Type="http://schemas.openxmlformats.org/officeDocument/2006/relationships/slide" Target="slides/slide6.xml"/><Relationship Id="rId33" Type="http://schemas.openxmlformats.org/officeDocument/2006/relationships/slide" Target="slides/slide22.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08" Type="http://schemas.openxmlformats.org/officeDocument/2006/relationships/notesMaster" Target="notesMasters/notesMaster1.xml"/><Relationship Id="rId54" Type="http://schemas.openxmlformats.org/officeDocument/2006/relationships/slide" Target="slides/slide43.xml"/><Relationship Id="rId70" Type="http://schemas.openxmlformats.org/officeDocument/2006/relationships/slide" Target="slides/slide59.xml"/><Relationship Id="rId75" Type="http://schemas.openxmlformats.org/officeDocument/2006/relationships/slide" Target="slides/slide64.xml"/><Relationship Id="rId91" Type="http://schemas.openxmlformats.org/officeDocument/2006/relationships/slide" Target="slides/slide80.xml"/><Relationship Id="rId96" Type="http://schemas.openxmlformats.org/officeDocument/2006/relationships/slide" Target="slides/slide85.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6" Type="http://schemas.openxmlformats.org/officeDocument/2006/relationships/slide" Target="slides/slide95.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slide" Target="slides/slide75.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handoutMaster" Target="handoutMasters/handoutMaster1.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7" Type="http://schemas.openxmlformats.org/officeDocument/2006/relationships/slideMaster" Target="slideMasters/slideMaster4.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presProps" Target="presProps.xml"/><Relationship Id="rId61" Type="http://schemas.openxmlformats.org/officeDocument/2006/relationships/slide" Target="slides/slide50.xml"/><Relationship Id="rId82" Type="http://schemas.openxmlformats.org/officeDocument/2006/relationships/slide" Target="slides/slide71.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3" Type="http://schemas.openxmlformats.org/officeDocument/2006/relationships/customXml" Target="../customXml/item3.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D284DB-1188-445E-B9CC-3955A1A2C374}" type="doc">
      <dgm:prSet loTypeId="urn:microsoft.com/office/officeart/2005/8/layout/matrix1" loCatId="matrix" qsTypeId="urn:microsoft.com/office/officeart/2005/8/quickstyle/simple1" qsCatId="simple" csTypeId="urn:microsoft.com/office/officeart/2005/8/colors/colorful2" csCatId="colorful" phldr="1"/>
      <dgm:spPr/>
      <dgm:t>
        <a:bodyPr/>
        <a:lstStyle/>
        <a:p>
          <a:endParaRPr lang="en-US"/>
        </a:p>
      </dgm:t>
    </dgm:pt>
    <dgm:pt modelId="{FA326046-A079-4E9E-8D9B-8EE0AFBCCF56}">
      <dgm:prSet phldrT="[Text]" custT="1"/>
      <dgm:spPr/>
      <dgm:t>
        <a:bodyPr/>
        <a:lstStyle/>
        <a:p>
          <a:r>
            <a:rPr lang="en-US" sz="5800" dirty="0">
              <a:solidFill>
                <a:srgbClr val="FF0000"/>
              </a:solidFill>
              <a:effectLst>
                <a:outerShdw blurRad="38100" dist="38100" dir="2700000" algn="tl">
                  <a:srgbClr val="000000">
                    <a:alpha val="43137"/>
                  </a:srgbClr>
                </a:outerShdw>
              </a:effectLst>
              <a:latin typeface="Stencil" pitchFamily="82" charset="0"/>
            </a:rPr>
            <a:t>A</a:t>
          </a:r>
          <a:r>
            <a:rPr lang="en-US" sz="5800" b="0" dirty="0">
              <a:solidFill>
                <a:srgbClr val="00B050"/>
              </a:solidFill>
              <a:effectLst>
                <a:outerShdw blurRad="38100" dist="38100" dir="2700000" algn="tl">
                  <a:srgbClr val="000000">
                    <a:alpha val="43137"/>
                  </a:srgbClr>
                </a:outerShdw>
              </a:effectLst>
              <a:latin typeface="Stencil" pitchFamily="82" charset="0"/>
            </a:rPr>
            <a:t>C</a:t>
          </a:r>
          <a:r>
            <a:rPr lang="en-US" sz="5800" dirty="0">
              <a:solidFill>
                <a:srgbClr val="7030A0"/>
              </a:solidFill>
              <a:effectLst>
                <a:outerShdw blurRad="38100" dist="38100" dir="2700000" algn="tl">
                  <a:srgbClr val="000000">
                    <a:alpha val="43137"/>
                  </a:srgbClr>
                </a:outerShdw>
              </a:effectLst>
              <a:latin typeface="Stencil" pitchFamily="82" charset="0"/>
            </a:rPr>
            <a:t>I</a:t>
          </a:r>
          <a:r>
            <a:rPr lang="en-US" sz="5800" dirty="0">
              <a:solidFill>
                <a:srgbClr val="0070C0"/>
              </a:solidFill>
              <a:effectLst>
                <a:outerShdw blurRad="38100" dist="38100" dir="2700000" algn="tl">
                  <a:srgbClr val="000000">
                    <a:alpha val="43137"/>
                  </a:srgbClr>
                </a:outerShdw>
              </a:effectLst>
              <a:latin typeface="Stencil" pitchFamily="82" charset="0"/>
            </a:rPr>
            <a:t>D</a:t>
          </a:r>
        </a:p>
      </dgm:t>
    </dgm:pt>
    <dgm:pt modelId="{F160C0CB-3555-4D8D-A2B6-8B0DA94805EE}" type="parTrans" cxnId="{7C9031FD-DEA7-4F88-8F83-EAA356B96FF1}">
      <dgm:prSet/>
      <dgm:spPr/>
      <dgm:t>
        <a:bodyPr/>
        <a:lstStyle/>
        <a:p>
          <a:endParaRPr lang="en-US"/>
        </a:p>
      </dgm:t>
    </dgm:pt>
    <dgm:pt modelId="{8615DC64-65CD-43C2-A226-A6533E99B566}" type="sibTrans" cxnId="{7C9031FD-DEA7-4F88-8F83-EAA356B96FF1}">
      <dgm:prSet/>
      <dgm:spPr/>
      <dgm:t>
        <a:bodyPr/>
        <a:lstStyle/>
        <a:p>
          <a:endParaRPr lang="en-US"/>
        </a:p>
      </dgm:t>
    </dgm:pt>
    <dgm:pt modelId="{B9B6B5E3-6E8E-4DB7-AFC3-3C9813EB2F51}">
      <dgm:prSet phldrT="[Text]" custT="1"/>
      <dgm:spPr>
        <a:solidFill>
          <a:srgbClr val="FF0000"/>
        </a:solidFill>
      </dgm:spPr>
      <dgm:t>
        <a:bodyPr/>
        <a:lstStyle/>
        <a:p>
          <a:r>
            <a:rPr lang="en-US" sz="1800" b="1" u="sng" dirty="0">
              <a:solidFill>
                <a:srgbClr val="FFFF00"/>
              </a:solidFill>
              <a:effectLst>
                <a:outerShdw blurRad="38100" dist="38100" dir="2700000" algn="tl">
                  <a:srgbClr val="000000">
                    <a:alpha val="43137"/>
                  </a:srgbClr>
                </a:outerShdw>
              </a:effectLst>
            </a:rPr>
            <a:t>Atomic</a:t>
          </a:r>
        </a:p>
        <a:p>
          <a:r>
            <a:rPr lang="en-US" sz="1600" dirty="0">
              <a:solidFill>
                <a:srgbClr val="FFFF00"/>
              </a:solidFill>
            </a:rPr>
            <a:t>“ALL OR NOTHING”</a:t>
          </a:r>
        </a:p>
        <a:p>
          <a:r>
            <a:rPr lang="en-US" sz="1600" dirty="0">
              <a:solidFill>
                <a:srgbClr val="FFFF00"/>
              </a:solidFill>
            </a:rPr>
            <a:t>Transaction cannot be subdivided</a:t>
          </a:r>
        </a:p>
      </dgm:t>
    </dgm:pt>
    <dgm:pt modelId="{E95E2B9D-13EB-4FB2-850F-07573226C421}" type="parTrans" cxnId="{9683C4C8-AF63-47DC-B443-A90632586233}">
      <dgm:prSet/>
      <dgm:spPr/>
      <dgm:t>
        <a:bodyPr/>
        <a:lstStyle/>
        <a:p>
          <a:endParaRPr lang="en-US"/>
        </a:p>
      </dgm:t>
    </dgm:pt>
    <dgm:pt modelId="{0B5FA5EC-517C-47A3-A722-A3D379317843}" type="sibTrans" cxnId="{9683C4C8-AF63-47DC-B443-A90632586233}">
      <dgm:prSet/>
      <dgm:spPr/>
      <dgm:t>
        <a:bodyPr/>
        <a:lstStyle/>
        <a:p>
          <a:endParaRPr lang="en-US"/>
        </a:p>
      </dgm:t>
    </dgm:pt>
    <dgm:pt modelId="{EADC91E7-D4FD-47CD-95EA-4D557BBB1FB6}">
      <dgm:prSet phldrT="[Text]" custT="1"/>
      <dgm:spPr>
        <a:solidFill>
          <a:srgbClr val="00B050"/>
        </a:solidFill>
      </dgm:spPr>
      <dgm:t>
        <a:bodyPr/>
        <a:lstStyle/>
        <a:p>
          <a:r>
            <a:rPr lang="en-US" sz="1800" b="1" u="sng" dirty="0">
              <a:solidFill>
                <a:srgbClr val="FFFF00"/>
              </a:solidFill>
              <a:effectLst>
                <a:outerShdw blurRad="38100" dist="38100" dir="2700000" algn="tl">
                  <a:srgbClr val="000000">
                    <a:alpha val="43137"/>
                  </a:srgbClr>
                </a:outerShdw>
              </a:effectLst>
            </a:rPr>
            <a:t>Consistent</a:t>
          </a:r>
        </a:p>
        <a:p>
          <a:r>
            <a:rPr lang="en-US" sz="1600" b="0" u="none" dirty="0">
              <a:solidFill>
                <a:srgbClr val="FFFF00"/>
              </a:solidFill>
              <a:effectLst>
                <a:outerShdw blurRad="38100" dist="38100" dir="2700000" algn="tl">
                  <a:srgbClr val="000000">
                    <a:alpha val="43137"/>
                  </a:srgbClr>
                </a:outerShdw>
              </a:effectLst>
            </a:rPr>
            <a:t>Transaction </a:t>
          </a:r>
          <a:r>
            <a:rPr lang="en-US" sz="1600" b="0" u="none" dirty="0">
              <a:solidFill>
                <a:srgbClr val="FFFF00"/>
              </a:solidFill>
              <a:effectLst>
                <a:outerShdw blurRad="38100" dist="38100" dir="2700000" algn="tl">
                  <a:srgbClr val="000000">
                    <a:alpha val="43137"/>
                  </a:srgbClr>
                </a:outerShdw>
              </a:effectLst>
              <a:sym typeface="Wingdings" pitchFamily="2" charset="2"/>
            </a:rPr>
            <a:t></a:t>
          </a:r>
          <a:r>
            <a:rPr lang="en-US" sz="1600" b="0" u="none" dirty="0">
              <a:solidFill>
                <a:srgbClr val="FFFF00"/>
              </a:solidFill>
              <a:effectLst>
                <a:outerShdw blurRad="38100" dist="38100" dir="2700000" algn="tl">
                  <a:srgbClr val="000000">
                    <a:alpha val="43137"/>
                  </a:srgbClr>
                </a:outerShdw>
              </a:effectLst>
            </a:rPr>
            <a:t> transforms database from one consistent state to another consistent state</a:t>
          </a:r>
          <a:endParaRPr lang="en-US" sz="1600" b="0" u="none" dirty="0">
            <a:solidFill>
              <a:srgbClr val="FFFF00"/>
            </a:solidFill>
            <a:effectLst/>
          </a:endParaRPr>
        </a:p>
      </dgm:t>
    </dgm:pt>
    <dgm:pt modelId="{59A25075-E063-43F4-8DB7-13E911FA5161}" type="parTrans" cxnId="{81F68A99-6BCF-4D03-89CD-BDA00E518CA6}">
      <dgm:prSet/>
      <dgm:spPr/>
      <dgm:t>
        <a:bodyPr/>
        <a:lstStyle/>
        <a:p>
          <a:endParaRPr lang="en-US"/>
        </a:p>
      </dgm:t>
    </dgm:pt>
    <dgm:pt modelId="{6BE7B158-F700-4784-B674-FD59457A375C}" type="sibTrans" cxnId="{81F68A99-6BCF-4D03-89CD-BDA00E518CA6}">
      <dgm:prSet/>
      <dgm:spPr/>
      <dgm:t>
        <a:bodyPr/>
        <a:lstStyle/>
        <a:p>
          <a:endParaRPr lang="en-US"/>
        </a:p>
      </dgm:t>
    </dgm:pt>
    <dgm:pt modelId="{FD035841-D404-4395-AB5C-54AECBA1CEC1}">
      <dgm:prSet phldrT="[Text]" custT="1"/>
      <dgm:spPr>
        <a:solidFill>
          <a:srgbClr val="7030A0"/>
        </a:solidFill>
      </dgm:spPr>
      <dgm:t>
        <a:bodyPr tIns="0" anchor="t" anchorCtr="0"/>
        <a:lstStyle/>
        <a:p>
          <a:r>
            <a:rPr lang="en-US" sz="1800" b="1" u="sng" dirty="0">
              <a:solidFill>
                <a:srgbClr val="FFFF00"/>
              </a:solidFill>
              <a:effectLst>
                <a:outerShdw blurRad="38100" dist="38100" dir="2700000" algn="tl">
                  <a:srgbClr val="000000">
                    <a:alpha val="43137"/>
                  </a:srgbClr>
                </a:outerShdw>
              </a:effectLst>
            </a:rPr>
            <a:t>Isolated</a:t>
          </a:r>
        </a:p>
        <a:p>
          <a:r>
            <a:rPr lang="en-US" sz="1600" dirty="0">
              <a:solidFill>
                <a:srgbClr val="FFFF00"/>
              </a:solidFill>
            </a:rPr>
            <a:t>Transactions execute independently of one another</a:t>
          </a:r>
        </a:p>
        <a:p>
          <a:r>
            <a:rPr lang="en-US" sz="1600" dirty="0">
              <a:solidFill>
                <a:srgbClr val="FFFF00"/>
              </a:solidFill>
            </a:rPr>
            <a:t>Database changes not revealed to users until after transaction has completed</a:t>
          </a:r>
        </a:p>
      </dgm:t>
    </dgm:pt>
    <dgm:pt modelId="{075A0EFD-B5F0-4F1D-B55D-6EA3A94838A5}" type="parTrans" cxnId="{246E3393-C62A-4580-A259-A7375B73F340}">
      <dgm:prSet/>
      <dgm:spPr/>
      <dgm:t>
        <a:bodyPr/>
        <a:lstStyle/>
        <a:p>
          <a:endParaRPr lang="en-US"/>
        </a:p>
      </dgm:t>
    </dgm:pt>
    <dgm:pt modelId="{B65B16A4-1AE5-44AE-9D7C-10B734D349E3}" type="sibTrans" cxnId="{246E3393-C62A-4580-A259-A7375B73F340}">
      <dgm:prSet/>
      <dgm:spPr/>
      <dgm:t>
        <a:bodyPr/>
        <a:lstStyle/>
        <a:p>
          <a:endParaRPr lang="en-US"/>
        </a:p>
      </dgm:t>
    </dgm:pt>
    <dgm:pt modelId="{8DAA6F9C-960A-4009-806B-7C6696735B0D}">
      <dgm:prSet phldrT="[Text]" custT="1"/>
      <dgm:spPr>
        <a:solidFill>
          <a:srgbClr val="0070C0"/>
        </a:solidFill>
      </dgm:spPr>
      <dgm:t>
        <a:bodyPr tIns="0"/>
        <a:lstStyle/>
        <a:p>
          <a:r>
            <a:rPr lang="en-US" sz="1800" b="1" u="sng" dirty="0">
              <a:solidFill>
                <a:srgbClr val="FFFF00"/>
              </a:solidFill>
              <a:effectLst>
                <a:outerShdw blurRad="38100" dist="38100" dir="2700000" algn="tl">
                  <a:srgbClr val="000000">
                    <a:alpha val="43137"/>
                  </a:srgbClr>
                </a:outerShdw>
              </a:effectLst>
            </a:rPr>
            <a:t>Durable</a:t>
          </a:r>
          <a:endParaRPr lang="en-US" sz="2000" b="1" u="sng" dirty="0">
            <a:solidFill>
              <a:srgbClr val="FFFF00"/>
            </a:solidFill>
            <a:effectLst>
              <a:outerShdw blurRad="38100" dist="38100" dir="2700000" algn="tl">
                <a:srgbClr val="000000">
                  <a:alpha val="43137"/>
                </a:srgbClr>
              </a:outerShdw>
            </a:effectLst>
          </a:endParaRPr>
        </a:p>
        <a:p>
          <a:r>
            <a:rPr lang="en-US" sz="1600" dirty="0">
              <a:solidFill>
                <a:srgbClr val="FFFF00"/>
              </a:solidFill>
            </a:rPr>
            <a:t>Database changes are permanent</a:t>
          </a:r>
        </a:p>
        <a:p>
          <a:r>
            <a:rPr lang="en-US" sz="1600" dirty="0">
              <a:solidFill>
                <a:srgbClr val="FFFF00"/>
              </a:solidFill>
            </a:rPr>
            <a:t>The permanence of the database’s consistent state</a:t>
          </a:r>
        </a:p>
        <a:p>
          <a:endParaRPr lang="en-US" sz="1600" dirty="0">
            <a:solidFill>
              <a:srgbClr val="FFFF00"/>
            </a:solidFill>
          </a:endParaRPr>
        </a:p>
      </dgm:t>
    </dgm:pt>
    <dgm:pt modelId="{1BE2E078-8EA4-45A0-85C8-189EDE0F4BEB}" type="parTrans" cxnId="{9A295E59-E79D-4963-8DC9-DEB4E2910E53}">
      <dgm:prSet/>
      <dgm:spPr/>
      <dgm:t>
        <a:bodyPr/>
        <a:lstStyle/>
        <a:p>
          <a:endParaRPr lang="en-US"/>
        </a:p>
      </dgm:t>
    </dgm:pt>
    <dgm:pt modelId="{98295FB5-56AB-4D60-A694-0D8ED9EDCAD9}" type="sibTrans" cxnId="{9A295E59-E79D-4963-8DC9-DEB4E2910E53}">
      <dgm:prSet/>
      <dgm:spPr/>
      <dgm:t>
        <a:bodyPr/>
        <a:lstStyle/>
        <a:p>
          <a:endParaRPr lang="en-US"/>
        </a:p>
      </dgm:t>
    </dgm:pt>
    <dgm:pt modelId="{F0403D95-BC45-4956-BC18-27D647BF41C2}" type="pres">
      <dgm:prSet presAssocID="{E5D284DB-1188-445E-B9CC-3955A1A2C374}" presName="diagram" presStyleCnt="0">
        <dgm:presLayoutVars>
          <dgm:chMax val="1"/>
          <dgm:dir/>
          <dgm:animLvl val="ctr"/>
          <dgm:resizeHandles val="exact"/>
        </dgm:presLayoutVars>
      </dgm:prSet>
      <dgm:spPr/>
    </dgm:pt>
    <dgm:pt modelId="{0B60AF6D-AD5D-458D-81B3-BFF07ABA0EB0}" type="pres">
      <dgm:prSet presAssocID="{E5D284DB-1188-445E-B9CC-3955A1A2C374}" presName="matrix" presStyleCnt="0"/>
      <dgm:spPr/>
    </dgm:pt>
    <dgm:pt modelId="{E69E789C-953E-4853-B998-A9B4D8654F95}" type="pres">
      <dgm:prSet presAssocID="{E5D284DB-1188-445E-B9CC-3955A1A2C374}" presName="tile1" presStyleLbl="node1" presStyleIdx="0" presStyleCnt="4" custLinFactNeighborY="1404"/>
      <dgm:spPr/>
    </dgm:pt>
    <dgm:pt modelId="{CE76B5BA-3B15-420A-B90A-F4B26149BA9C}" type="pres">
      <dgm:prSet presAssocID="{E5D284DB-1188-445E-B9CC-3955A1A2C374}" presName="tile1text" presStyleLbl="node1" presStyleIdx="0" presStyleCnt="4">
        <dgm:presLayoutVars>
          <dgm:chMax val="0"/>
          <dgm:chPref val="0"/>
          <dgm:bulletEnabled val="1"/>
        </dgm:presLayoutVars>
      </dgm:prSet>
      <dgm:spPr/>
    </dgm:pt>
    <dgm:pt modelId="{389DEFA3-0057-4CDD-B920-F8B856A0B58E}" type="pres">
      <dgm:prSet presAssocID="{E5D284DB-1188-445E-B9CC-3955A1A2C374}" presName="tile2" presStyleLbl="node1" presStyleIdx="1" presStyleCnt="4" custLinFactNeighborX="246" custLinFactNeighborY="252"/>
      <dgm:spPr/>
    </dgm:pt>
    <dgm:pt modelId="{59F73507-4A7B-4956-B52B-F427A4035565}" type="pres">
      <dgm:prSet presAssocID="{E5D284DB-1188-445E-B9CC-3955A1A2C374}" presName="tile2text" presStyleLbl="node1" presStyleIdx="1" presStyleCnt="4">
        <dgm:presLayoutVars>
          <dgm:chMax val="0"/>
          <dgm:chPref val="0"/>
          <dgm:bulletEnabled val="1"/>
        </dgm:presLayoutVars>
      </dgm:prSet>
      <dgm:spPr/>
    </dgm:pt>
    <dgm:pt modelId="{9B3D7512-B6EB-4254-A66D-C67AEF0ADFD6}" type="pres">
      <dgm:prSet presAssocID="{E5D284DB-1188-445E-B9CC-3955A1A2C374}" presName="tile3" presStyleLbl="node1" presStyleIdx="2" presStyleCnt="4"/>
      <dgm:spPr/>
    </dgm:pt>
    <dgm:pt modelId="{389B1E57-677D-4C74-956F-660138791D64}" type="pres">
      <dgm:prSet presAssocID="{E5D284DB-1188-445E-B9CC-3955A1A2C374}" presName="tile3text" presStyleLbl="node1" presStyleIdx="2" presStyleCnt="4">
        <dgm:presLayoutVars>
          <dgm:chMax val="0"/>
          <dgm:chPref val="0"/>
          <dgm:bulletEnabled val="1"/>
        </dgm:presLayoutVars>
      </dgm:prSet>
      <dgm:spPr/>
    </dgm:pt>
    <dgm:pt modelId="{8858B195-B12E-4ECF-8DAC-BB45B1A4A274}" type="pres">
      <dgm:prSet presAssocID="{E5D284DB-1188-445E-B9CC-3955A1A2C374}" presName="tile4" presStyleLbl="node1" presStyleIdx="3" presStyleCnt="4"/>
      <dgm:spPr/>
    </dgm:pt>
    <dgm:pt modelId="{2DCCA26A-4781-439B-A261-E29FD6A77668}" type="pres">
      <dgm:prSet presAssocID="{E5D284DB-1188-445E-B9CC-3955A1A2C374}" presName="tile4text" presStyleLbl="node1" presStyleIdx="3" presStyleCnt="4">
        <dgm:presLayoutVars>
          <dgm:chMax val="0"/>
          <dgm:chPref val="0"/>
          <dgm:bulletEnabled val="1"/>
        </dgm:presLayoutVars>
      </dgm:prSet>
      <dgm:spPr/>
    </dgm:pt>
    <dgm:pt modelId="{477A6B2A-7CF9-4305-9B89-2DE9C63F0A29}" type="pres">
      <dgm:prSet presAssocID="{E5D284DB-1188-445E-B9CC-3955A1A2C374}" presName="centerTile" presStyleLbl="fgShp" presStyleIdx="0" presStyleCnt="1" custLinFactNeighborX="-446" custLinFactNeighborY="-5619">
        <dgm:presLayoutVars>
          <dgm:chMax val="0"/>
          <dgm:chPref val="0"/>
        </dgm:presLayoutVars>
      </dgm:prSet>
      <dgm:spPr/>
    </dgm:pt>
  </dgm:ptLst>
  <dgm:cxnLst>
    <dgm:cxn modelId="{90EE2818-3B2C-1248-840A-3475EABCE92D}" type="presOf" srcId="{B9B6B5E3-6E8E-4DB7-AFC3-3C9813EB2F51}" destId="{CE76B5BA-3B15-420A-B90A-F4B26149BA9C}" srcOrd="1" destOrd="0" presId="urn:microsoft.com/office/officeart/2005/8/layout/matrix1"/>
    <dgm:cxn modelId="{9A295E59-E79D-4963-8DC9-DEB4E2910E53}" srcId="{FA326046-A079-4E9E-8D9B-8EE0AFBCCF56}" destId="{8DAA6F9C-960A-4009-806B-7C6696735B0D}" srcOrd="3" destOrd="0" parTransId="{1BE2E078-8EA4-45A0-85C8-189EDE0F4BEB}" sibTransId="{98295FB5-56AB-4D60-A694-0D8ED9EDCAD9}"/>
    <dgm:cxn modelId="{1CA0EE8A-E187-6C43-9C34-3131DDBA6FB2}" type="presOf" srcId="{FD035841-D404-4395-AB5C-54AECBA1CEC1}" destId="{9B3D7512-B6EB-4254-A66D-C67AEF0ADFD6}" srcOrd="0" destOrd="0" presId="urn:microsoft.com/office/officeart/2005/8/layout/matrix1"/>
    <dgm:cxn modelId="{C13E6192-C43A-DC44-9E8F-BCF08A74C5D1}" type="presOf" srcId="{E5D284DB-1188-445E-B9CC-3955A1A2C374}" destId="{F0403D95-BC45-4956-BC18-27D647BF41C2}" srcOrd="0" destOrd="0" presId="urn:microsoft.com/office/officeart/2005/8/layout/matrix1"/>
    <dgm:cxn modelId="{246E3393-C62A-4580-A259-A7375B73F340}" srcId="{FA326046-A079-4E9E-8D9B-8EE0AFBCCF56}" destId="{FD035841-D404-4395-AB5C-54AECBA1CEC1}" srcOrd="2" destOrd="0" parTransId="{075A0EFD-B5F0-4F1D-B55D-6EA3A94838A5}" sibTransId="{B65B16A4-1AE5-44AE-9D7C-10B734D349E3}"/>
    <dgm:cxn modelId="{81F68A99-6BCF-4D03-89CD-BDA00E518CA6}" srcId="{FA326046-A079-4E9E-8D9B-8EE0AFBCCF56}" destId="{EADC91E7-D4FD-47CD-95EA-4D557BBB1FB6}" srcOrd="1" destOrd="0" parTransId="{59A25075-E063-43F4-8DB7-13E911FA5161}" sibTransId="{6BE7B158-F700-4784-B674-FD59457A375C}"/>
    <dgm:cxn modelId="{CF047AA0-A562-1D41-8A39-48A8A8D327F7}" type="presOf" srcId="{8DAA6F9C-960A-4009-806B-7C6696735B0D}" destId="{8858B195-B12E-4ECF-8DAC-BB45B1A4A274}" srcOrd="0" destOrd="0" presId="urn:microsoft.com/office/officeart/2005/8/layout/matrix1"/>
    <dgm:cxn modelId="{EFB60AA2-96BE-CA48-98C4-82FCF19BA319}" type="presOf" srcId="{FA326046-A079-4E9E-8D9B-8EE0AFBCCF56}" destId="{477A6B2A-7CF9-4305-9B89-2DE9C63F0A29}" srcOrd="0" destOrd="0" presId="urn:microsoft.com/office/officeart/2005/8/layout/matrix1"/>
    <dgm:cxn modelId="{190A24AF-9C71-BB4E-9B0B-8D4AF9E14947}" type="presOf" srcId="{EADC91E7-D4FD-47CD-95EA-4D557BBB1FB6}" destId="{389DEFA3-0057-4CDD-B920-F8B856A0B58E}" srcOrd="0" destOrd="0" presId="urn:microsoft.com/office/officeart/2005/8/layout/matrix1"/>
    <dgm:cxn modelId="{4AF65EBD-1DF3-B54A-AA1A-57B653AD63C4}" type="presOf" srcId="{B9B6B5E3-6E8E-4DB7-AFC3-3C9813EB2F51}" destId="{E69E789C-953E-4853-B998-A9B4D8654F95}" srcOrd="0" destOrd="0" presId="urn:microsoft.com/office/officeart/2005/8/layout/matrix1"/>
    <dgm:cxn modelId="{9683C4C8-AF63-47DC-B443-A90632586233}" srcId="{FA326046-A079-4E9E-8D9B-8EE0AFBCCF56}" destId="{B9B6B5E3-6E8E-4DB7-AFC3-3C9813EB2F51}" srcOrd="0" destOrd="0" parTransId="{E95E2B9D-13EB-4FB2-850F-07573226C421}" sibTransId="{0B5FA5EC-517C-47A3-A722-A3D379317843}"/>
    <dgm:cxn modelId="{84C519D8-8106-9141-847C-2CF00854CA70}" type="presOf" srcId="{EADC91E7-D4FD-47CD-95EA-4D557BBB1FB6}" destId="{59F73507-4A7B-4956-B52B-F427A4035565}" srcOrd="1" destOrd="0" presId="urn:microsoft.com/office/officeart/2005/8/layout/matrix1"/>
    <dgm:cxn modelId="{0DE7E8DA-2A3D-C34D-B579-BC4D5A63AF87}" type="presOf" srcId="{FD035841-D404-4395-AB5C-54AECBA1CEC1}" destId="{389B1E57-677D-4C74-956F-660138791D64}" srcOrd="1" destOrd="0" presId="urn:microsoft.com/office/officeart/2005/8/layout/matrix1"/>
    <dgm:cxn modelId="{7BC0DFEA-240C-BA4B-B810-50C4802165D5}" type="presOf" srcId="{8DAA6F9C-960A-4009-806B-7C6696735B0D}" destId="{2DCCA26A-4781-439B-A261-E29FD6A77668}" srcOrd="1" destOrd="0" presId="urn:microsoft.com/office/officeart/2005/8/layout/matrix1"/>
    <dgm:cxn modelId="{7C9031FD-DEA7-4F88-8F83-EAA356B96FF1}" srcId="{E5D284DB-1188-445E-B9CC-3955A1A2C374}" destId="{FA326046-A079-4E9E-8D9B-8EE0AFBCCF56}" srcOrd="0" destOrd="0" parTransId="{F160C0CB-3555-4D8D-A2B6-8B0DA94805EE}" sibTransId="{8615DC64-65CD-43C2-A226-A6533E99B566}"/>
    <dgm:cxn modelId="{672B855E-E077-BA4E-B939-D79CF40A0EEF}" type="presParOf" srcId="{F0403D95-BC45-4956-BC18-27D647BF41C2}" destId="{0B60AF6D-AD5D-458D-81B3-BFF07ABA0EB0}" srcOrd="0" destOrd="0" presId="urn:microsoft.com/office/officeart/2005/8/layout/matrix1"/>
    <dgm:cxn modelId="{827FB1C4-483D-6A49-BBE9-B5BE4FDB76DE}" type="presParOf" srcId="{0B60AF6D-AD5D-458D-81B3-BFF07ABA0EB0}" destId="{E69E789C-953E-4853-B998-A9B4D8654F95}" srcOrd="0" destOrd="0" presId="urn:microsoft.com/office/officeart/2005/8/layout/matrix1"/>
    <dgm:cxn modelId="{EC359709-18AF-F241-905E-02103C34C2CA}" type="presParOf" srcId="{0B60AF6D-AD5D-458D-81B3-BFF07ABA0EB0}" destId="{CE76B5BA-3B15-420A-B90A-F4B26149BA9C}" srcOrd="1" destOrd="0" presId="urn:microsoft.com/office/officeart/2005/8/layout/matrix1"/>
    <dgm:cxn modelId="{D97222FA-E71F-B141-ACFA-30CF3216A067}" type="presParOf" srcId="{0B60AF6D-AD5D-458D-81B3-BFF07ABA0EB0}" destId="{389DEFA3-0057-4CDD-B920-F8B856A0B58E}" srcOrd="2" destOrd="0" presId="urn:microsoft.com/office/officeart/2005/8/layout/matrix1"/>
    <dgm:cxn modelId="{F5C472B3-FB95-5B4C-B39E-D0290219AFE1}" type="presParOf" srcId="{0B60AF6D-AD5D-458D-81B3-BFF07ABA0EB0}" destId="{59F73507-4A7B-4956-B52B-F427A4035565}" srcOrd="3" destOrd="0" presId="urn:microsoft.com/office/officeart/2005/8/layout/matrix1"/>
    <dgm:cxn modelId="{A8315FAA-82C0-0A4C-ABE8-B2BF203DA051}" type="presParOf" srcId="{0B60AF6D-AD5D-458D-81B3-BFF07ABA0EB0}" destId="{9B3D7512-B6EB-4254-A66D-C67AEF0ADFD6}" srcOrd="4" destOrd="0" presId="urn:microsoft.com/office/officeart/2005/8/layout/matrix1"/>
    <dgm:cxn modelId="{EFBE09B3-2B6F-4843-B238-1A7FAFD569EA}" type="presParOf" srcId="{0B60AF6D-AD5D-458D-81B3-BFF07ABA0EB0}" destId="{389B1E57-677D-4C74-956F-660138791D64}" srcOrd="5" destOrd="0" presId="urn:microsoft.com/office/officeart/2005/8/layout/matrix1"/>
    <dgm:cxn modelId="{4B03A2F1-28B6-F944-AD41-C55212BF0CC0}" type="presParOf" srcId="{0B60AF6D-AD5D-458D-81B3-BFF07ABA0EB0}" destId="{8858B195-B12E-4ECF-8DAC-BB45B1A4A274}" srcOrd="6" destOrd="0" presId="urn:microsoft.com/office/officeart/2005/8/layout/matrix1"/>
    <dgm:cxn modelId="{2559F575-3E27-7C44-8DFD-01A0B01A2E49}" type="presParOf" srcId="{0B60AF6D-AD5D-458D-81B3-BFF07ABA0EB0}" destId="{2DCCA26A-4781-439B-A261-E29FD6A77668}" srcOrd="7" destOrd="0" presId="urn:microsoft.com/office/officeart/2005/8/layout/matrix1"/>
    <dgm:cxn modelId="{ADAE1438-4933-3844-8867-2C9EC6B407B2}" type="presParOf" srcId="{F0403D95-BC45-4956-BC18-27D647BF41C2}" destId="{477A6B2A-7CF9-4305-9B89-2DE9C63F0A29}"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9E789C-953E-4853-B998-A9B4D8654F95}">
      <dsp:nvSpPr>
        <dsp:cNvPr id="0" name=""/>
        <dsp:cNvSpPr/>
      </dsp:nvSpPr>
      <dsp:spPr>
        <a:xfrm rot="16200000">
          <a:off x="1030760" y="-1004899"/>
          <a:ext cx="1841932" cy="3903453"/>
        </a:xfrm>
        <a:prstGeom prst="round1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Atomic</a:t>
          </a:r>
        </a:p>
        <a:p>
          <a:pPr marL="0" lvl="0" indent="0" algn="ctr" defTabSz="800100">
            <a:lnSpc>
              <a:spcPct val="90000"/>
            </a:lnSpc>
            <a:spcBef>
              <a:spcPct val="0"/>
            </a:spcBef>
            <a:spcAft>
              <a:spcPct val="35000"/>
            </a:spcAft>
            <a:buNone/>
          </a:pPr>
          <a:r>
            <a:rPr lang="en-US" sz="1600" kern="1200" dirty="0">
              <a:solidFill>
                <a:srgbClr val="FFFF00"/>
              </a:solidFill>
            </a:rPr>
            <a:t>“ALL OR NOTHING”</a:t>
          </a:r>
        </a:p>
        <a:p>
          <a:pPr marL="0" lvl="0" indent="0" algn="ctr" defTabSz="800100">
            <a:lnSpc>
              <a:spcPct val="90000"/>
            </a:lnSpc>
            <a:spcBef>
              <a:spcPct val="0"/>
            </a:spcBef>
            <a:spcAft>
              <a:spcPct val="35000"/>
            </a:spcAft>
            <a:buNone/>
          </a:pPr>
          <a:r>
            <a:rPr lang="en-US" sz="1600" kern="1200" dirty="0">
              <a:solidFill>
                <a:srgbClr val="FFFF00"/>
              </a:solidFill>
            </a:rPr>
            <a:t>Transaction cannot be subdivided</a:t>
          </a:r>
        </a:p>
      </dsp:txBody>
      <dsp:txXfrm rot="5400000">
        <a:off x="0" y="25861"/>
        <a:ext cx="3903453" cy="1381449"/>
      </dsp:txXfrm>
    </dsp:sp>
    <dsp:sp modelId="{389DEFA3-0057-4CDD-B920-F8B856A0B58E}">
      <dsp:nvSpPr>
        <dsp:cNvPr id="0" name=""/>
        <dsp:cNvSpPr/>
      </dsp:nvSpPr>
      <dsp:spPr>
        <a:xfrm>
          <a:off x="3903453" y="4641"/>
          <a:ext cx="3903453" cy="1841932"/>
        </a:xfrm>
        <a:prstGeom prst="round1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Consistent</a:t>
          </a:r>
        </a:p>
        <a:p>
          <a:pPr marL="0" lvl="0" indent="0" algn="ctr" defTabSz="800100">
            <a:lnSpc>
              <a:spcPct val="90000"/>
            </a:lnSpc>
            <a:spcBef>
              <a:spcPct val="0"/>
            </a:spcBef>
            <a:spcAft>
              <a:spcPct val="35000"/>
            </a:spcAft>
            <a:buNone/>
          </a:pPr>
          <a:r>
            <a:rPr lang="en-US" sz="1600" b="0" u="none" kern="1200" dirty="0">
              <a:solidFill>
                <a:srgbClr val="FFFF00"/>
              </a:solidFill>
              <a:effectLst>
                <a:outerShdw blurRad="38100" dist="38100" dir="2700000" algn="tl">
                  <a:srgbClr val="000000">
                    <a:alpha val="43137"/>
                  </a:srgbClr>
                </a:outerShdw>
              </a:effectLst>
            </a:rPr>
            <a:t>Transaction </a:t>
          </a:r>
          <a:r>
            <a:rPr lang="en-US" sz="1600" b="0" u="none" kern="1200" dirty="0">
              <a:solidFill>
                <a:srgbClr val="FFFF00"/>
              </a:solidFill>
              <a:effectLst>
                <a:outerShdw blurRad="38100" dist="38100" dir="2700000" algn="tl">
                  <a:srgbClr val="000000">
                    <a:alpha val="43137"/>
                  </a:srgbClr>
                </a:outerShdw>
              </a:effectLst>
              <a:sym typeface="Wingdings" pitchFamily="2" charset="2"/>
            </a:rPr>
            <a:t></a:t>
          </a:r>
          <a:r>
            <a:rPr lang="en-US" sz="1600" b="0" u="none" kern="1200" dirty="0">
              <a:solidFill>
                <a:srgbClr val="FFFF00"/>
              </a:solidFill>
              <a:effectLst>
                <a:outerShdw blurRad="38100" dist="38100" dir="2700000" algn="tl">
                  <a:srgbClr val="000000">
                    <a:alpha val="43137"/>
                  </a:srgbClr>
                </a:outerShdw>
              </a:effectLst>
            </a:rPr>
            <a:t> transforms database from one consistent state to another consistent state</a:t>
          </a:r>
          <a:endParaRPr lang="en-US" sz="1600" b="0" u="none" kern="1200" dirty="0">
            <a:solidFill>
              <a:srgbClr val="FFFF00"/>
            </a:solidFill>
            <a:effectLst/>
          </a:endParaRPr>
        </a:p>
      </dsp:txBody>
      <dsp:txXfrm>
        <a:off x="3903453" y="4641"/>
        <a:ext cx="3903453" cy="1381449"/>
      </dsp:txXfrm>
    </dsp:sp>
    <dsp:sp modelId="{9B3D7512-B6EB-4254-A66D-C67AEF0ADFD6}">
      <dsp:nvSpPr>
        <dsp:cNvPr id="0" name=""/>
        <dsp:cNvSpPr/>
      </dsp:nvSpPr>
      <dsp:spPr>
        <a:xfrm rot="10800000">
          <a:off x="0" y="1841932"/>
          <a:ext cx="3903453" cy="1841932"/>
        </a:xfrm>
        <a:prstGeom prst="round1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0" rIns="128016" bIns="128016" numCol="1" spcCol="1270" anchor="t"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Isolated</a:t>
          </a:r>
        </a:p>
        <a:p>
          <a:pPr marL="0" lvl="0" indent="0" algn="ctr" defTabSz="800100">
            <a:lnSpc>
              <a:spcPct val="90000"/>
            </a:lnSpc>
            <a:spcBef>
              <a:spcPct val="0"/>
            </a:spcBef>
            <a:spcAft>
              <a:spcPct val="35000"/>
            </a:spcAft>
            <a:buNone/>
          </a:pPr>
          <a:r>
            <a:rPr lang="en-US" sz="1600" kern="1200" dirty="0">
              <a:solidFill>
                <a:srgbClr val="FFFF00"/>
              </a:solidFill>
            </a:rPr>
            <a:t>Transactions execute independently of one another</a:t>
          </a:r>
        </a:p>
        <a:p>
          <a:pPr marL="0" lvl="0" indent="0" algn="ctr" defTabSz="800100">
            <a:lnSpc>
              <a:spcPct val="90000"/>
            </a:lnSpc>
            <a:spcBef>
              <a:spcPct val="0"/>
            </a:spcBef>
            <a:spcAft>
              <a:spcPct val="35000"/>
            </a:spcAft>
            <a:buNone/>
          </a:pPr>
          <a:r>
            <a:rPr lang="en-US" sz="1600" kern="1200" dirty="0">
              <a:solidFill>
                <a:srgbClr val="FFFF00"/>
              </a:solidFill>
            </a:rPr>
            <a:t>Database changes not revealed to users until after transaction has completed</a:t>
          </a:r>
        </a:p>
      </dsp:txBody>
      <dsp:txXfrm rot="10800000">
        <a:off x="0" y="2302415"/>
        <a:ext cx="3903453" cy="1381449"/>
      </dsp:txXfrm>
    </dsp:sp>
    <dsp:sp modelId="{8858B195-B12E-4ECF-8DAC-BB45B1A4A274}">
      <dsp:nvSpPr>
        <dsp:cNvPr id="0" name=""/>
        <dsp:cNvSpPr/>
      </dsp:nvSpPr>
      <dsp:spPr>
        <a:xfrm rot="5400000">
          <a:off x="4934213" y="811171"/>
          <a:ext cx="1841932" cy="3903453"/>
        </a:xfrm>
        <a:prstGeom prst="round1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0" rIns="128016" bIns="128016" numCol="1" spcCol="1270" anchor="ctr"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Durable</a:t>
          </a:r>
          <a:endParaRPr lang="en-US" sz="2000" b="1" u="sng" kern="1200" dirty="0">
            <a:solidFill>
              <a:srgbClr val="FFFF00"/>
            </a:solidFill>
            <a:effectLst>
              <a:outerShdw blurRad="38100" dist="38100" dir="2700000" algn="tl">
                <a:srgbClr val="000000">
                  <a:alpha val="43137"/>
                </a:srgbClr>
              </a:outerShdw>
            </a:effectLst>
          </a:endParaRPr>
        </a:p>
        <a:p>
          <a:pPr marL="0" lvl="0" indent="0" algn="ctr" defTabSz="800100">
            <a:lnSpc>
              <a:spcPct val="90000"/>
            </a:lnSpc>
            <a:spcBef>
              <a:spcPct val="0"/>
            </a:spcBef>
            <a:spcAft>
              <a:spcPct val="35000"/>
            </a:spcAft>
            <a:buNone/>
          </a:pPr>
          <a:r>
            <a:rPr lang="en-US" sz="1600" kern="1200" dirty="0">
              <a:solidFill>
                <a:srgbClr val="FFFF00"/>
              </a:solidFill>
            </a:rPr>
            <a:t>Database changes are permanent</a:t>
          </a:r>
        </a:p>
        <a:p>
          <a:pPr marL="0" lvl="0" indent="0" algn="ctr" defTabSz="800100">
            <a:lnSpc>
              <a:spcPct val="90000"/>
            </a:lnSpc>
            <a:spcBef>
              <a:spcPct val="0"/>
            </a:spcBef>
            <a:spcAft>
              <a:spcPct val="35000"/>
            </a:spcAft>
            <a:buNone/>
          </a:pPr>
          <a:r>
            <a:rPr lang="en-US" sz="1600" kern="1200" dirty="0">
              <a:solidFill>
                <a:srgbClr val="FFFF00"/>
              </a:solidFill>
            </a:rPr>
            <a:t>The permanence of the database’s consistent state</a:t>
          </a:r>
        </a:p>
        <a:p>
          <a:pPr marL="0" lvl="0" indent="0" algn="ctr" defTabSz="800100">
            <a:lnSpc>
              <a:spcPct val="90000"/>
            </a:lnSpc>
            <a:spcBef>
              <a:spcPct val="0"/>
            </a:spcBef>
            <a:spcAft>
              <a:spcPct val="35000"/>
            </a:spcAft>
            <a:buNone/>
          </a:pPr>
          <a:endParaRPr lang="en-US" sz="1600" kern="1200" dirty="0">
            <a:solidFill>
              <a:srgbClr val="FFFF00"/>
            </a:solidFill>
          </a:endParaRPr>
        </a:p>
      </dsp:txBody>
      <dsp:txXfrm rot="-5400000">
        <a:off x="3903453" y="2302415"/>
        <a:ext cx="3903453" cy="1381449"/>
      </dsp:txXfrm>
    </dsp:sp>
    <dsp:sp modelId="{477A6B2A-7CF9-4305-9B89-2DE9C63F0A29}">
      <dsp:nvSpPr>
        <dsp:cNvPr id="0" name=""/>
        <dsp:cNvSpPr/>
      </dsp:nvSpPr>
      <dsp:spPr>
        <a:xfrm>
          <a:off x="2721971" y="1329699"/>
          <a:ext cx="2342071" cy="920966"/>
        </a:xfrm>
        <a:prstGeom prst="roundRect">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0980" tIns="220980" rIns="220980" bIns="220980" numCol="1" spcCol="1270" anchor="ctr" anchorCtr="0">
          <a:noAutofit/>
        </a:bodyPr>
        <a:lstStyle/>
        <a:p>
          <a:pPr marL="0" lvl="0" indent="0" algn="ctr" defTabSz="2578100">
            <a:lnSpc>
              <a:spcPct val="90000"/>
            </a:lnSpc>
            <a:spcBef>
              <a:spcPct val="0"/>
            </a:spcBef>
            <a:spcAft>
              <a:spcPct val="35000"/>
            </a:spcAft>
            <a:buNone/>
          </a:pPr>
          <a:r>
            <a:rPr lang="en-US" sz="5800" kern="1200" dirty="0">
              <a:solidFill>
                <a:srgbClr val="FF0000"/>
              </a:solidFill>
              <a:effectLst>
                <a:outerShdw blurRad="38100" dist="38100" dir="2700000" algn="tl">
                  <a:srgbClr val="000000">
                    <a:alpha val="43137"/>
                  </a:srgbClr>
                </a:outerShdw>
              </a:effectLst>
              <a:latin typeface="Stencil" pitchFamily="82" charset="0"/>
            </a:rPr>
            <a:t>A</a:t>
          </a:r>
          <a:r>
            <a:rPr lang="en-US" sz="5800" b="0" kern="1200" dirty="0">
              <a:solidFill>
                <a:srgbClr val="00B050"/>
              </a:solidFill>
              <a:effectLst>
                <a:outerShdw blurRad="38100" dist="38100" dir="2700000" algn="tl">
                  <a:srgbClr val="000000">
                    <a:alpha val="43137"/>
                  </a:srgbClr>
                </a:outerShdw>
              </a:effectLst>
              <a:latin typeface="Stencil" pitchFamily="82" charset="0"/>
            </a:rPr>
            <a:t>C</a:t>
          </a:r>
          <a:r>
            <a:rPr lang="en-US" sz="5800" kern="1200" dirty="0">
              <a:solidFill>
                <a:srgbClr val="7030A0"/>
              </a:solidFill>
              <a:effectLst>
                <a:outerShdw blurRad="38100" dist="38100" dir="2700000" algn="tl">
                  <a:srgbClr val="000000">
                    <a:alpha val="43137"/>
                  </a:srgbClr>
                </a:outerShdw>
              </a:effectLst>
              <a:latin typeface="Stencil" pitchFamily="82" charset="0"/>
            </a:rPr>
            <a:t>I</a:t>
          </a:r>
          <a:r>
            <a:rPr lang="en-US" sz="5800" kern="1200" dirty="0">
              <a:solidFill>
                <a:srgbClr val="0070C0"/>
              </a:solidFill>
              <a:effectLst>
                <a:outerShdw blurRad="38100" dist="38100" dir="2700000" algn="tl">
                  <a:srgbClr val="000000">
                    <a:alpha val="43137"/>
                  </a:srgbClr>
                </a:outerShdw>
              </a:effectLst>
              <a:latin typeface="Stencil" pitchFamily="82" charset="0"/>
            </a:rPr>
            <a:t>D</a:t>
          </a:r>
        </a:p>
      </dsp:txBody>
      <dsp:txXfrm>
        <a:off x="2766929" y="1374657"/>
        <a:ext cx="2252155" cy="831050"/>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4/5/24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4/5/24</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B368A3B-2500-44E1-A876-1D192EB3944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86902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09CAF58-8E40-42E6-AEEE-83BAC72A040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498492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6157524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07195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393700" y="692150"/>
            <a:ext cx="6070600" cy="3416300"/>
          </a:xfrm>
          <a:ln cap="flat"/>
        </p:spPr>
      </p:sp>
      <p:sp>
        <p:nvSpPr>
          <p:cNvPr id="22531"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35141828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xfrm>
            <a:off x="393700" y="692150"/>
            <a:ext cx="6070600" cy="3416300"/>
          </a:xfrm>
          <a:ln cap="flat"/>
        </p:spPr>
      </p:sp>
      <p:sp>
        <p:nvSpPr>
          <p:cNvPr id="24579"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9700577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3590768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id="{7E2851A8-AD5D-EE4E-A4A9-1AB7C59010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CE1B07A8-5C69-F844-A2E6-6501CBC80542}"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14338" name="Rectangle 2">
            <a:extLst>
              <a:ext uri="{FF2B5EF4-FFF2-40B4-BE49-F238E27FC236}">
                <a16:creationId xmlns:a16="http://schemas.microsoft.com/office/drawing/2014/main" id="{724B07CF-2A42-5245-B006-609BC0354EB6}"/>
              </a:ext>
            </a:extLst>
          </p:cNvPr>
          <p:cNvSpPr>
            <a:spLocks noGrp="1" noRot="1" noChangeAspect="1" noChangeArrowheads="1" noTextEdit="1"/>
          </p:cNvSpPr>
          <p:nvPr>
            <p:ph type="sldImg"/>
          </p:nvPr>
        </p:nvSpPr>
        <p:spPr>
          <a:xfrm>
            <a:off x="1177925" y="695325"/>
            <a:ext cx="4641850" cy="3481388"/>
          </a:xfrm>
          <a:ln/>
        </p:spPr>
      </p:sp>
      <p:sp>
        <p:nvSpPr>
          <p:cNvPr id="14339" name="Rectangle 3">
            <a:extLst>
              <a:ext uri="{FF2B5EF4-FFF2-40B4-BE49-F238E27FC236}">
                <a16:creationId xmlns:a16="http://schemas.microsoft.com/office/drawing/2014/main" id="{1F1BDBAF-8A17-3543-806A-F647101BD12D}"/>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015642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48002DC8-83EA-154A-8486-4DAFD0E847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80C309FA-D9C4-5147-AB26-60C607584BB0}"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16386" name="Rectangle 2">
            <a:extLst>
              <a:ext uri="{FF2B5EF4-FFF2-40B4-BE49-F238E27FC236}">
                <a16:creationId xmlns:a16="http://schemas.microsoft.com/office/drawing/2014/main" id="{F09D24F4-D76B-8840-8352-452D6AF44179}"/>
              </a:ext>
            </a:extLst>
          </p:cNvPr>
          <p:cNvSpPr>
            <a:spLocks noGrp="1" noRot="1" noChangeAspect="1" noChangeArrowheads="1" noTextEdit="1"/>
          </p:cNvSpPr>
          <p:nvPr>
            <p:ph type="sldImg"/>
          </p:nvPr>
        </p:nvSpPr>
        <p:spPr>
          <a:xfrm>
            <a:off x="404813" y="695325"/>
            <a:ext cx="6188075" cy="3481388"/>
          </a:xfrm>
          <a:ln/>
        </p:spPr>
      </p:sp>
      <p:sp>
        <p:nvSpPr>
          <p:cNvPr id="16387" name="Rectangle 3">
            <a:extLst>
              <a:ext uri="{FF2B5EF4-FFF2-40B4-BE49-F238E27FC236}">
                <a16:creationId xmlns:a16="http://schemas.microsoft.com/office/drawing/2014/main" id="{C2870967-F433-054D-AA47-5DE8BCED3FD4}"/>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87634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AED23D01-FDF4-4748-9415-03D43459F2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44D62E82-FC3A-5647-A3FA-21BAF33500D5}"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18434" name="Rectangle 2">
            <a:extLst>
              <a:ext uri="{FF2B5EF4-FFF2-40B4-BE49-F238E27FC236}">
                <a16:creationId xmlns:a16="http://schemas.microsoft.com/office/drawing/2014/main" id="{30ED014B-E1D0-2F4B-A7E0-20769108A809}"/>
              </a:ext>
            </a:extLst>
          </p:cNvPr>
          <p:cNvSpPr>
            <a:spLocks noGrp="1" noRot="1" noChangeAspect="1" noChangeArrowheads="1" noTextEdit="1"/>
          </p:cNvSpPr>
          <p:nvPr>
            <p:ph type="sldImg"/>
          </p:nvPr>
        </p:nvSpPr>
        <p:spPr>
          <a:xfrm>
            <a:off x="1177925" y="695325"/>
            <a:ext cx="4641850" cy="3481388"/>
          </a:xfrm>
          <a:ln/>
        </p:spPr>
      </p:sp>
      <p:sp>
        <p:nvSpPr>
          <p:cNvPr id="18435" name="Rectangle 3">
            <a:extLst>
              <a:ext uri="{FF2B5EF4-FFF2-40B4-BE49-F238E27FC236}">
                <a16:creationId xmlns:a16="http://schemas.microsoft.com/office/drawing/2014/main" id="{CB9CD031-330B-D148-90AE-02B462B29075}"/>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20597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17660826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FEF704D2-DE24-2048-90B2-5C9EEF22D742}"/>
              </a:ext>
            </a:extLst>
          </p:cNvPr>
          <p:cNvSpPr>
            <a:spLocks noChangeArrowheads="1"/>
          </p:cNvSpPr>
          <p:nvPr/>
        </p:nvSpPr>
        <p:spPr bwMode="auto">
          <a:xfrm>
            <a:off x="3971925"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0482" name="Rectangle 3">
            <a:extLst>
              <a:ext uri="{FF2B5EF4-FFF2-40B4-BE49-F238E27FC236}">
                <a16:creationId xmlns:a16="http://schemas.microsoft.com/office/drawing/2014/main" id="{E685F428-57E1-4046-83B3-0755E2265C86}"/>
              </a:ext>
            </a:extLst>
          </p:cNvPr>
          <p:cNvSpPr>
            <a:spLocks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defTabSz="931863">
              <a:defRPr sz="1600">
                <a:solidFill>
                  <a:schemeClr val="tx1"/>
                </a:solidFill>
                <a:latin typeface="Helvetica" pitchFamily="2" charset="0"/>
                <a:ea typeface="ＭＳ Ｐゴシック" panose="020B0600070205080204" pitchFamily="34" charset="-128"/>
              </a:defRPr>
            </a:lvl1pPr>
            <a:lvl2pPr marL="742950" indent="-285750" defTabSz="931863">
              <a:defRPr sz="1600">
                <a:solidFill>
                  <a:schemeClr val="tx1"/>
                </a:solidFill>
                <a:latin typeface="Helvetica" pitchFamily="2" charset="0"/>
                <a:ea typeface="ＭＳ Ｐゴシック" panose="020B0600070205080204" pitchFamily="34" charset="-128"/>
              </a:defRPr>
            </a:lvl2pPr>
            <a:lvl3pPr marL="1143000" indent="-228600" defTabSz="931863">
              <a:defRPr sz="1600">
                <a:solidFill>
                  <a:schemeClr val="tx1"/>
                </a:solidFill>
                <a:latin typeface="Helvetica" pitchFamily="2" charset="0"/>
                <a:ea typeface="ＭＳ Ｐゴシック" panose="020B0600070205080204" pitchFamily="34" charset="-128"/>
              </a:defRPr>
            </a:lvl3pPr>
            <a:lvl4pPr marL="1600200" indent="-228600" defTabSz="931863">
              <a:defRPr sz="1600">
                <a:solidFill>
                  <a:schemeClr val="tx1"/>
                </a:solidFill>
                <a:latin typeface="Helvetica" pitchFamily="2" charset="0"/>
                <a:ea typeface="ＭＳ Ｐゴシック" panose="020B0600070205080204" pitchFamily="34" charset="-128"/>
              </a:defRPr>
            </a:lvl4pPr>
            <a:lvl5pPr marL="2057400" indent="-228600" defTabSz="931863">
              <a:defRPr sz="1600">
                <a:solidFill>
                  <a:schemeClr val="tx1"/>
                </a:solidFill>
                <a:latin typeface="Helvetica" pitchFamily="2" charset="0"/>
                <a:ea typeface="ＭＳ Ｐゴシック" panose="020B0600070205080204" pitchFamily="34" charset="-128"/>
              </a:defRPr>
            </a:lvl5pPr>
            <a:lvl6pPr marL="25146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r" defTabSz="931863" rtl="0" eaLnBrk="0" fontAlgn="base" latinLnBrk="0" hangingPunct="0">
              <a:lnSpc>
                <a:spcPct val="100000"/>
              </a:lnSpc>
              <a:spcBef>
                <a:spcPct val="0"/>
              </a:spcBef>
              <a:spcAft>
                <a:spcPct val="0"/>
              </a:spcAft>
              <a:buClrTx/>
              <a:buSzTx/>
              <a:buFontTx/>
              <a:buNone/>
              <a:tabLst/>
              <a:defRPr/>
            </a:pPr>
            <a:r>
              <a:rPr kumimoji="0" lang="en-US" altLang="en-US" sz="10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14</a:t>
            </a:r>
          </a:p>
        </p:txBody>
      </p:sp>
      <p:sp>
        <p:nvSpPr>
          <p:cNvPr id="20483" name="Rectangle 4">
            <a:extLst>
              <a:ext uri="{FF2B5EF4-FFF2-40B4-BE49-F238E27FC236}">
                <a16:creationId xmlns:a16="http://schemas.microsoft.com/office/drawing/2014/main" id="{DDF2F94D-F53C-0140-956A-0375403C47A8}"/>
              </a:ext>
            </a:extLst>
          </p:cNvPr>
          <p:cNvSpPr>
            <a:spLocks noChangeArrowheads="1"/>
          </p:cNvSpPr>
          <p:nvPr/>
        </p:nvSpPr>
        <p:spPr bwMode="auto">
          <a:xfrm>
            <a:off x="0"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0484" name="Rectangle 5">
            <a:extLst>
              <a:ext uri="{FF2B5EF4-FFF2-40B4-BE49-F238E27FC236}">
                <a16:creationId xmlns:a16="http://schemas.microsoft.com/office/drawing/2014/main" id="{645B6E53-7FDC-CC4A-AE22-0A8D35BDA6FC}"/>
              </a:ext>
            </a:extLst>
          </p:cNvPr>
          <p:cNvSpPr>
            <a:spLocks noChangeArrowheads="1"/>
          </p:cNvSpPr>
          <p:nvPr/>
        </p:nvSpPr>
        <p:spPr bwMode="auto">
          <a:xfrm>
            <a:off x="0"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0485" name="Rectangle 6">
            <a:extLst>
              <a:ext uri="{FF2B5EF4-FFF2-40B4-BE49-F238E27FC236}">
                <a16:creationId xmlns:a16="http://schemas.microsoft.com/office/drawing/2014/main" id="{ED9F53C1-B912-3B4A-9BA7-BB5ED8CBD53B}"/>
              </a:ext>
            </a:extLst>
          </p:cNvPr>
          <p:cNvSpPr>
            <a:spLocks noGrp="1" noRot="1" noChangeAspect="1" noChangeArrowheads="1" noTextEdit="1"/>
          </p:cNvSpPr>
          <p:nvPr>
            <p:ph type="sldImg"/>
          </p:nvPr>
        </p:nvSpPr>
        <p:spPr>
          <a:ln cap="flat"/>
        </p:spPr>
      </p:sp>
      <p:sp>
        <p:nvSpPr>
          <p:cNvPr id="20486" name="Rectangle 7">
            <a:extLst>
              <a:ext uri="{FF2B5EF4-FFF2-40B4-BE49-F238E27FC236}">
                <a16:creationId xmlns:a16="http://schemas.microsoft.com/office/drawing/2014/main" id="{BC40D5C6-6440-CF46-9F91-8B57184E92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81749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BD65E280-3F99-F841-8AB8-696D5327F97C}"/>
              </a:ext>
            </a:extLst>
          </p:cNvPr>
          <p:cNvSpPr>
            <a:spLocks noChangeArrowheads="1"/>
          </p:cNvSpPr>
          <p:nvPr/>
        </p:nvSpPr>
        <p:spPr bwMode="auto">
          <a:xfrm>
            <a:off x="3971925"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457200">
              <a:defRPr sz="1600">
                <a:solidFill>
                  <a:schemeClr val="tx1"/>
                </a:solidFill>
                <a:latin typeface="Helvetica" pitchFamily="2" charset="0"/>
                <a:ea typeface="ＭＳ Ｐゴシック" panose="020B0600070205080204" pitchFamily="34" charset="-128"/>
              </a:defRPr>
            </a:lvl1pPr>
            <a:lvl2pPr marL="742950" indent="-285750" defTabSz="457200">
              <a:defRPr sz="1600">
                <a:solidFill>
                  <a:schemeClr val="tx1"/>
                </a:solidFill>
                <a:latin typeface="Helvetica" pitchFamily="2" charset="0"/>
                <a:ea typeface="ＭＳ Ｐゴシック" panose="020B0600070205080204" pitchFamily="34" charset="-128"/>
              </a:defRPr>
            </a:lvl2pPr>
            <a:lvl3pPr marL="1143000" indent="-228600" defTabSz="457200">
              <a:defRPr sz="1600">
                <a:solidFill>
                  <a:schemeClr val="tx1"/>
                </a:solidFill>
                <a:latin typeface="Helvetica" pitchFamily="2" charset="0"/>
                <a:ea typeface="ＭＳ Ｐゴシック" panose="020B0600070205080204" pitchFamily="34" charset="-128"/>
              </a:defRPr>
            </a:lvl3pPr>
            <a:lvl4pPr marL="1600200" indent="-228600" defTabSz="457200">
              <a:defRPr sz="1600">
                <a:solidFill>
                  <a:schemeClr val="tx1"/>
                </a:solidFill>
                <a:latin typeface="Helvetica" pitchFamily="2" charset="0"/>
                <a:ea typeface="ＭＳ Ｐゴシック" panose="020B0600070205080204" pitchFamily="34" charset="-128"/>
              </a:defRPr>
            </a:lvl4pPr>
            <a:lvl5pPr marL="2057400" indent="-228600" defTabSz="457200">
              <a:defRPr sz="1600">
                <a:solidFill>
                  <a:schemeClr val="tx1"/>
                </a:solidFill>
                <a:latin typeface="Helvetica" pitchFamily="2"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endParaRPr>
          </a:p>
        </p:txBody>
      </p:sp>
      <p:sp>
        <p:nvSpPr>
          <p:cNvPr id="22530" name="Rectangle 3">
            <a:extLst>
              <a:ext uri="{FF2B5EF4-FFF2-40B4-BE49-F238E27FC236}">
                <a16:creationId xmlns:a16="http://schemas.microsoft.com/office/drawing/2014/main" id="{51486B3C-9D54-EC43-9030-9E156DEAA6B4}"/>
              </a:ext>
            </a:extLst>
          </p:cNvPr>
          <p:cNvSpPr>
            <a:spLocks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defTabSz="931863">
              <a:defRPr sz="1600">
                <a:solidFill>
                  <a:schemeClr val="tx1"/>
                </a:solidFill>
                <a:latin typeface="Helvetica" pitchFamily="2" charset="0"/>
                <a:ea typeface="ＭＳ Ｐゴシック" panose="020B0600070205080204" pitchFamily="34" charset="-128"/>
              </a:defRPr>
            </a:lvl1pPr>
            <a:lvl2pPr marL="742950" indent="-285750" defTabSz="931863">
              <a:defRPr sz="1600">
                <a:solidFill>
                  <a:schemeClr val="tx1"/>
                </a:solidFill>
                <a:latin typeface="Helvetica" pitchFamily="2" charset="0"/>
                <a:ea typeface="ＭＳ Ｐゴシック" panose="020B0600070205080204" pitchFamily="34" charset="-128"/>
              </a:defRPr>
            </a:lvl2pPr>
            <a:lvl3pPr marL="1143000" indent="-228600" defTabSz="931863">
              <a:defRPr sz="1600">
                <a:solidFill>
                  <a:schemeClr val="tx1"/>
                </a:solidFill>
                <a:latin typeface="Helvetica" pitchFamily="2" charset="0"/>
                <a:ea typeface="ＭＳ Ｐゴシック" panose="020B0600070205080204" pitchFamily="34" charset="-128"/>
              </a:defRPr>
            </a:lvl3pPr>
            <a:lvl4pPr marL="1600200" indent="-228600" defTabSz="931863">
              <a:defRPr sz="1600">
                <a:solidFill>
                  <a:schemeClr val="tx1"/>
                </a:solidFill>
                <a:latin typeface="Helvetica" pitchFamily="2" charset="0"/>
                <a:ea typeface="ＭＳ Ｐゴシック" panose="020B0600070205080204" pitchFamily="34" charset="-128"/>
              </a:defRPr>
            </a:lvl4pPr>
            <a:lvl5pPr marL="2057400" indent="-228600" defTabSz="931863">
              <a:defRPr sz="1600">
                <a:solidFill>
                  <a:schemeClr val="tx1"/>
                </a:solidFill>
                <a:latin typeface="Helvetica" pitchFamily="2" charset="0"/>
                <a:ea typeface="ＭＳ Ｐゴシック" panose="020B0600070205080204" pitchFamily="34" charset="-128"/>
              </a:defRPr>
            </a:lvl5pPr>
            <a:lvl6pPr marL="25146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r>
              <a:rPr kumimoji="0" lang="en-US" altLang="en-US" sz="10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17</a:t>
            </a:r>
          </a:p>
        </p:txBody>
      </p:sp>
      <p:sp>
        <p:nvSpPr>
          <p:cNvPr id="22531" name="Rectangle 4">
            <a:extLst>
              <a:ext uri="{FF2B5EF4-FFF2-40B4-BE49-F238E27FC236}">
                <a16:creationId xmlns:a16="http://schemas.microsoft.com/office/drawing/2014/main" id="{7593BCCC-D2C3-8E44-900B-ED3470AED17D}"/>
              </a:ext>
            </a:extLst>
          </p:cNvPr>
          <p:cNvSpPr>
            <a:spLocks noChangeArrowheads="1"/>
          </p:cNvSpPr>
          <p:nvPr/>
        </p:nvSpPr>
        <p:spPr bwMode="auto">
          <a:xfrm>
            <a:off x="0"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457200">
              <a:defRPr sz="1600">
                <a:solidFill>
                  <a:schemeClr val="tx1"/>
                </a:solidFill>
                <a:latin typeface="Helvetica" pitchFamily="2" charset="0"/>
                <a:ea typeface="ＭＳ Ｐゴシック" panose="020B0600070205080204" pitchFamily="34" charset="-128"/>
              </a:defRPr>
            </a:lvl1pPr>
            <a:lvl2pPr marL="742950" indent="-285750" defTabSz="457200">
              <a:defRPr sz="1600">
                <a:solidFill>
                  <a:schemeClr val="tx1"/>
                </a:solidFill>
                <a:latin typeface="Helvetica" pitchFamily="2" charset="0"/>
                <a:ea typeface="ＭＳ Ｐゴシック" panose="020B0600070205080204" pitchFamily="34" charset="-128"/>
              </a:defRPr>
            </a:lvl2pPr>
            <a:lvl3pPr marL="1143000" indent="-228600" defTabSz="457200">
              <a:defRPr sz="1600">
                <a:solidFill>
                  <a:schemeClr val="tx1"/>
                </a:solidFill>
                <a:latin typeface="Helvetica" pitchFamily="2" charset="0"/>
                <a:ea typeface="ＭＳ Ｐゴシック" panose="020B0600070205080204" pitchFamily="34" charset="-128"/>
              </a:defRPr>
            </a:lvl3pPr>
            <a:lvl4pPr marL="1600200" indent="-228600" defTabSz="457200">
              <a:defRPr sz="1600">
                <a:solidFill>
                  <a:schemeClr val="tx1"/>
                </a:solidFill>
                <a:latin typeface="Helvetica" pitchFamily="2" charset="0"/>
                <a:ea typeface="ＭＳ Ｐゴシック" panose="020B0600070205080204" pitchFamily="34" charset="-128"/>
              </a:defRPr>
            </a:lvl4pPr>
            <a:lvl5pPr marL="2057400" indent="-228600" defTabSz="457200">
              <a:defRPr sz="1600">
                <a:solidFill>
                  <a:schemeClr val="tx1"/>
                </a:solidFill>
                <a:latin typeface="Helvetica" pitchFamily="2"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endParaRPr>
          </a:p>
        </p:txBody>
      </p:sp>
      <p:sp>
        <p:nvSpPr>
          <p:cNvPr id="22532" name="Rectangle 5">
            <a:extLst>
              <a:ext uri="{FF2B5EF4-FFF2-40B4-BE49-F238E27FC236}">
                <a16:creationId xmlns:a16="http://schemas.microsoft.com/office/drawing/2014/main" id="{7D6A38BF-9B23-524F-BC69-A27875C2C42E}"/>
              </a:ext>
            </a:extLst>
          </p:cNvPr>
          <p:cNvSpPr>
            <a:spLocks noChangeArrowheads="1"/>
          </p:cNvSpPr>
          <p:nvPr/>
        </p:nvSpPr>
        <p:spPr bwMode="auto">
          <a:xfrm>
            <a:off x="0"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457200">
              <a:defRPr sz="1600">
                <a:solidFill>
                  <a:schemeClr val="tx1"/>
                </a:solidFill>
                <a:latin typeface="Helvetica" pitchFamily="2" charset="0"/>
                <a:ea typeface="ＭＳ Ｐゴシック" panose="020B0600070205080204" pitchFamily="34" charset="-128"/>
              </a:defRPr>
            </a:lvl1pPr>
            <a:lvl2pPr marL="742950" indent="-285750" defTabSz="457200">
              <a:defRPr sz="1600">
                <a:solidFill>
                  <a:schemeClr val="tx1"/>
                </a:solidFill>
                <a:latin typeface="Helvetica" pitchFamily="2" charset="0"/>
                <a:ea typeface="ＭＳ Ｐゴシック" panose="020B0600070205080204" pitchFamily="34" charset="-128"/>
              </a:defRPr>
            </a:lvl2pPr>
            <a:lvl3pPr marL="1143000" indent="-228600" defTabSz="457200">
              <a:defRPr sz="1600">
                <a:solidFill>
                  <a:schemeClr val="tx1"/>
                </a:solidFill>
                <a:latin typeface="Helvetica" pitchFamily="2" charset="0"/>
                <a:ea typeface="ＭＳ Ｐゴシック" panose="020B0600070205080204" pitchFamily="34" charset="-128"/>
              </a:defRPr>
            </a:lvl3pPr>
            <a:lvl4pPr marL="1600200" indent="-228600" defTabSz="457200">
              <a:defRPr sz="1600">
                <a:solidFill>
                  <a:schemeClr val="tx1"/>
                </a:solidFill>
                <a:latin typeface="Helvetica" pitchFamily="2" charset="0"/>
                <a:ea typeface="ＭＳ Ｐゴシック" panose="020B0600070205080204" pitchFamily="34" charset="-128"/>
              </a:defRPr>
            </a:lvl4pPr>
            <a:lvl5pPr marL="2057400" indent="-228600" defTabSz="457200">
              <a:defRPr sz="1600">
                <a:solidFill>
                  <a:schemeClr val="tx1"/>
                </a:solidFill>
                <a:latin typeface="Helvetica" pitchFamily="2"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endParaRPr>
          </a:p>
        </p:txBody>
      </p:sp>
      <p:sp>
        <p:nvSpPr>
          <p:cNvPr id="22533" name="Rectangle 6">
            <a:extLst>
              <a:ext uri="{FF2B5EF4-FFF2-40B4-BE49-F238E27FC236}">
                <a16:creationId xmlns:a16="http://schemas.microsoft.com/office/drawing/2014/main" id="{81A8CA22-2A04-0849-AC0F-473F0CF2C1A8}"/>
              </a:ext>
            </a:extLst>
          </p:cNvPr>
          <p:cNvSpPr>
            <a:spLocks noGrp="1" noRot="1" noChangeAspect="1" noChangeArrowheads="1" noTextEdit="1"/>
          </p:cNvSpPr>
          <p:nvPr>
            <p:ph type="sldImg"/>
          </p:nvPr>
        </p:nvSpPr>
        <p:spPr>
          <a:ln cap="flat"/>
        </p:spPr>
      </p:sp>
      <p:sp>
        <p:nvSpPr>
          <p:cNvPr id="22534" name="Rectangle 7">
            <a:extLst>
              <a:ext uri="{FF2B5EF4-FFF2-40B4-BE49-F238E27FC236}">
                <a16:creationId xmlns:a16="http://schemas.microsoft.com/office/drawing/2014/main" id="{49D74F7D-1C12-334A-8497-ED788BC89C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59226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914BF408-C137-1C46-B454-0DF29869520D}"/>
              </a:ext>
            </a:extLst>
          </p:cNvPr>
          <p:cNvSpPr>
            <a:spLocks noChangeArrowheads="1"/>
          </p:cNvSpPr>
          <p:nvPr/>
        </p:nvSpPr>
        <p:spPr bwMode="auto">
          <a:xfrm>
            <a:off x="3971925"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24578" name="Rectangle 3">
            <a:extLst>
              <a:ext uri="{FF2B5EF4-FFF2-40B4-BE49-F238E27FC236}">
                <a16:creationId xmlns:a16="http://schemas.microsoft.com/office/drawing/2014/main" id="{0D39AA24-AF02-BD47-B79A-C52ED843BE85}"/>
              </a:ext>
            </a:extLst>
          </p:cNvPr>
          <p:cNvSpPr>
            <a:spLocks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defTabSz="931863">
              <a:defRPr sz="1600">
                <a:solidFill>
                  <a:schemeClr val="tx1"/>
                </a:solidFill>
                <a:latin typeface="Helvetica" pitchFamily="2" charset="0"/>
                <a:ea typeface="ＭＳ Ｐゴシック" panose="020B0600070205080204" pitchFamily="34" charset="-128"/>
              </a:defRPr>
            </a:lvl1pPr>
            <a:lvl2pPr marL="742950" indent="-285750" defTabSz="931863">
              <a:defRPr sz="1600">
                <a:solidFill>
                  <a:schemeClr val="tx1"/>
                </a:solidFill>
                <a:latin typeface="Helvetica" pitchFamily="2" charset="0"/>
                <a:ea typeface="ＭＳ Ｐゴシック" panose="020B0600070205080204" pitchFamily="34" charset="-128"/>
              </a:defRPr>
            </a:lvl2pPr>
            <a:lvl3pPr marL="1143000" indent="-228600" defTabSz="931863">
              <a:defRPr sz="1600">
                <a:solidFill>
                  <a:schemeClr val="tx1"/>
                </a:solidFill>
                <a:latin typeface="Helvetica" pitchFamily="2" charset="0"/>
                <a:ea typeface="ＭＳ Ｐゴシック" panose="020B0600070205080204" pitchFamily="34" charset="-128"/>
              </a:defRPr>
            </a:lvl3pPr>
            <a:lvl4pPr marL="1600200" indent="-228600" defTabSz="931863">
              <a:defRPr sz="1600">
                <a:solidFill>
                  <a:schemeClr val="tx1"/>
                </a:solidFill>
                <a:latin typeface="Helvetica" pitchFamily="2" charset="0"/>
                <a:ea typeface="ＭＳ Ｐゴシック" panose="020B0600070205080204" pitchFamily="34" charset="-128"/>
              </a:defRPr>
            </a:lvl4pPr>
            <a:lvl5pPr marL="2057400" indent="-228600" defTabSz="931863">
              <a:defRPr sz="1600">
                <a:solidFill>
                  <a:schemeClr val="tx1"/>
                </a:solidFill>
                <a:latin typeface="Helvetica" pitchFamily="2" charset="0"/>
                <a:ea typeface="ＭＳ Ｐゴシック" panose="020B0600070205080204" pitchFamily="34" charset="-128"/>
              </a:defRPr>
            </a:lvl5pPr>
            <a:lvl6pPr marL="25146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r" defTabSz="931863" rtl="0" eaLnBrk="0" fontAlgn="base" latinLnBrk="0" hangingPunct="0">
              <a:lnSpc>
                <a:spcPct val="100000"/>
              </a:lnSpc>
              <a:spcBef>
                <a:spcPct val="0"/>
              </a:spcBef>
              <a:spcAft>
                <a:spcPct val="0"/>
              </a:spcAft>
              <a:buClrTx/>
              <a:buSzTx/>
              <a:buFontTx/>
              <a:buNone/>
              <a:tabLst/>
              <a:defRPr/>
            </a:pPr>
            <a:r>
              <a:rPr kumimoji="0" lang="en-US" altLang="en-US" sz="10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15</a:t>
            </a:r>
          </a:p>
        </p:txBody>
      </p:sp>
      <p:sp>
        <p:nvSpPr>
          <p:cNvPr id="24579" name="Rectangle 4">
            <a:extLst>
              <a:ext uri="{FF2B5EF4-FFF2-40B4-BE49-F238E27FC236}">
                <a16:creationId xmlns:a16="http://schemas.microsoft.com/office/drawing/2014/main" id="{F423CB26-B6D4-734A-912D-517B4CBAE737}"/>
              </a:ext>
            </a:extLst>
          </p:cNvPr>
          <p:cNvSpPr>
            <a:spLocks noChangeArrowheads="1"/>
          </p:cNvSpPr>
          <p:nvPr/>
        </p:nvSpPr>
        <p:spPr bwMode="auto">
          <a:xfrm>
            <a:off x="0"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24580" name="Rectangle 5">
            <a:extLst>
              <a:ext uri="{FF2B5EF4-FFF2-40B4-BE49-F238E27FC236}">
                <a16:creationId xmlns:a16="http://schemas.microsoft.com/office/drawing/2014/main" id="{A3082382-3F8D-6B40-B676-F3D78D45B99B}"/>
              </a:ext>
            </a:extLst>
          </p:cNvPr>
          <p:cNvSpPr>
            <a:spLocks noChangeArrowheads="1"/>
          </p:cNvSpPr>
          <p:nvPr/>
        </p:nvSpPr>
        <p:spPr bwMode="auto">
          <a:xfrm>
            <a:off x="0"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24581" name="Rectangle 6">
            <a:extLst>
              <a:ext uri="{FF2B5EF4-FFF2-40B4-BE49-F238E27FC236}">
                <a16:creationId xmlns:a16="http://schemas.microsoft.com/office/drawing/2014/main" id="{F1A23259-3032-2B41-A227-F798E37637C2}"/>
              </a:ext>
            </a:extLst>
          </p:cNvPr>
          <p:cNvSpPr>
            <a:spLocks noGrp="1" noRot="1" noChangeAspect="1" noChangeArrowheads="1" noTextEdit="1"/>
          </p:cNvSpPr>
          <p:nvPr>
            <p:ph type="sldImg"/>
          </p:nvPr>
        </p:nvSpPr>
        <p:spPr>
          <a:ln cap="flat"/>
        </p:spPr>
      </p:sp>
      <p:sp>
        <p:nvSpPr>
          <p:cNvPr id="24582" name="Rectangle 7">
            <a:extLst>
              <a:ext uri="{FF2B5EF4-FFF2-40B4-BE49-F238E27FC236}">
                <a16:creationId xmlns:a16="http://schemas.microsoft.com/office/drawing/2014/main" id="{AF0C5CC9-936C-BC4E-8FFF-1482D8168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05668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E16A20E1-CD70-9842-A5D8-4F613D95EB92}"/>
              </a:ext>
            </a:extLst>
          </p:cNvPr>
          <p:cNvSpPr>
            <a:spLocks noChangeArrowheads="1"/>
          </p:cNvSpPr>
          <p:nvPr/>
        </p:nvSpPr>
        <p:spPr bwMode="auto">
          <a:xfrm>
            <a:off x="3971925"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26626" name="Rectangle 3">
            <a:extLst>
              <a:ext uri="{FF2B5EF4-FFF2-40B4-BE49-F238E27FC236}">
                <a16:creationId xmlns:a16="http://schemas.microsoft.com/office/drawing/2014/main" id="{2B53C421-CC9A-384A-B196-E1AF576FCD86}"/>
              </a:ext>
            </a:extLst>
          </p:cNvPr>
          <p:cNvSpPr>
            <a:spLocks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defTabSz="931863">
              <a:defRPr sz="1600">
                <a:solidFill>
                  <a:schemeClr val="tx1"/>
                </a:solidFill>
                <a:latin typeface="Helvetica" pitchFamily="2" charset="0"/>
                <a:ea typeface="ＭＳ Ｐゴシック" panose="020B0600070205080204" pitchFamily="34" charset="-128"/>
              </a:defRPr>
            </a:lvl1pPr>
            <a:lvl2pPr marL="742950" indent="-285750" defTabSz="931863">
              <a:defRPr sz="1600">
                <a:solidFill>
                  <a:schemeClr val="tx1"/>
                </a:solidFill>
                <a:latin typeface="Helvetica" pitchFamily="2" charset="0"/>
                <a:ea typeface="ＭＳ Ｐゴシック" panose="020B0600070205080204" pitchFamily="34" charset="-128"/>
              </a:defRPr>
            </a:lvl2pPr>
            <a:lvl3pPr marL="1143000" indent="-228600" defTabSz="931863">
              <a:defRPr sz="1600">
                <a:solidFill>
                  <a:schemeClr val="tx1"/>
                </a:solidFill>
                <a:latin typeface="Helvetica" pitchFamily="2" charset="0"/>
                <a:ea typeface="ＭＳ Ｐゴシック" panose="020B0600070205080204" pitchFamily="34" charset="-128"/>
              </a:defRPr>
            </a:lvl3pPr>
            <a:lvl4pPr marL="1600200" indent="-228600" defTabSz="931863">
              <a:defRPr sz="1600">
                <a:solidFill>
                  <a:schemeClr val="tx1"/>
                </a:solidFill>
                <a:latin typeface="Helvetica" pitchFamily="2" charset="0"/>
                <a:ea typeface="ＭＳ Ｐゴシック" panose="020B0600070205080204" pitchFamily="34" charset="-128"/>
              </a:defRPr>
            </a:lvl4pPr>
            <a:lvl5pPr marL="2057400" indent="-228600" defTabSz="931863">
              <a:defRPr sz="1600">
                <a:solidFill>
                  <a:schemeClr val="tx1"/>
                </a:solidFill>
                <a:latin typeface="Helvetica" pitchFamily="2" charset="0"/>
                <a:ea typeface="ＭＳ Ｐゴシック" panose="020B0600070205080204" pitchFamily="34" charset="-128"/>
              </a:defRPr>
            </a:lvl5pPr>
            <a:lvl6pPr marL="25146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r" defTabSz="931863" rtl="0" eaLnBrk="0" fontAlgn="base" latinLnBrk="0" hangingPunct="0">
              <a:lnSpc>
                <a:spcPct val="100000"/>
              </a:lnSpc>
              <a:spcBef>
                <a:spcPct val="0"/>
              </a:spcBef>
              <a:spcAft>
                <a:spcPct val="0"/>
              </a:spcAft>
              <a:buClrTx/>
              <a:buSzTx/>
              <a:buFontTx/>
              <a:buNone/>
              <a:tabLst/>
              <a:defRPr/>
            </a:pPr>
            <a:r>
              <a:rPr kumimoji="0" lang="en-US" altLang="en-US" sz="10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16</a:t>
            </a:r>
          </a:p>
        </p:txBody>
      </p:sp>
      <p:sp>
        <p:nvSpPr>
          <p:cNvPr id="26627" name="Rectangle 4">
            <a:extLst>
              <a:ext uri="{FF2B5EF4-FFF2-40B4-BE49-F238E27FC236}">
                <a16:creationId xmlns:a16="http://schemas.microsoft.com/office/drawing/2014/main" id="{2DEBC493-A84A-7A46-AF58-6AF326801F7C}"/>
              </a:ext>
            </a:extLst>
          </p:cNvPr>
          <p:cNvSpPr>
            <a:spLocks noChangeArrowheads="1"/>
          </p:cNvSpPr>
          <p:nvPr/>
        </p:nvSpPr>
        <p:spPr bwMode="auto">
          <a:xfrm>
            <a:off x="0"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26628" name="Rectangle 5">
            <a:extLst>
              <a:ext uri="{FF2B5EF4-FFF2-40B4-BE49-F238E27FC236}">
                <a16:creationId xmlns:a16="http://schemas.microsoft.com/office/drawing/2014/main" id="{C2D5415A-ECC3-7643-BC1F-474E7F4C9F31}"/>
              </a:ext>
            </a:extLst>
          </p:cNvPr>
          <p:cNvSpPr>
            <a:spLocks noChangeArrowheads="1"/>
          </p:cNvSpPr>
          <p:nvPr/>
        </p:nvSpPr>
        <p:spPr bwMode="auto">
          <a:xfrm>
            <a:off x="0"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26629" name="Rectangle 6">
            <a:extLst>
              <a:ext uri="{FF2B5EF4-FFF2-40B4-BE49-F238E27FC236}">
                <a16:creationId xmlns:a16="http://schemas.microsoft.com/office/drawing/2014/main" id="{08DF7478-53F6-3F42-9CBD-A5D80A6FBE76}"/>
              </a:ext>
            </a:extLst>
          </p:cNvPr>
          <p:cNvSpPr>
            <a:spLocks noGrp="1" noRot="1" noChangeAspect="1" noChangeArrowheads="1" noTextEdit="1"/>
          </p:cNvSpPr>
          <p:nvPr>
            <p:ph type="sldImg"/>
          </p:nvPr>
        </p:nvSpPr>
        <p:spPr>
          <a:ln cap="flat"/>
        </p:spPr>
      </p:sp>
      <p:sp>
        <p:nvSpPr>
          <p:cNvPr id="26630" name="Rectangle 7">
            <a:extLst>
              <a:ext uri="{FF2B5EF4-FFF2-40B4-BE49-F238E27FC236}">
                <a16:creationId xmlns:a16="http://schemas.microsoft.com/office/drawing/2014/main" id="{2183776A-87BA-864D-BCD8-6D06B2F08A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803895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6CD35522-BF54-8F45-B2D7-C163AAB2BC77}"/>
              </a:ext>
            </a:extLst>
          </p:cNvPr>
          <p:cNvSpPr>
            <a:spLocks noChangeArrowheads="1"/>
          </p:cNvSpPr>
          <p:nvPr/>
        </p:nvSpPr>
        <p:spPr bwMode="auto">
          <a:xfrm>
            <a:off x="3971925"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30722" name="Rectangle 3">
            <a:extLst>
              <a:ext uri="{FF2B5EF4-FFF2-40B4-BE49-F238E27FC236}">
                <a16:creationId xmlns:a16="http://schemas.microsoft.com/office/drawing/2014/main" id="{77ABAE65-B3CD-514C-A2BE-8B6C3A6B9BF9}"/>
              </a:ext>
            </a:extLst>
          </p:cNvPr>
          <p:cNvSpPr>
            <a:spLocks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defTabSz="931863">
              <a:defRPr sz="1600">
                <a:solidFill>
                  <a:schemeClr val="tx1"/>
                </a:solidFill>
                <a:latin typeface="Helvetica" pitchFamily="2" charset="0"/>
                <a:ea typeface="ＭＳ Ｐゴシック" panose="020B0600070205080204" pitchFamily="34" charset="-128"/>
              </a:defRPr>
            </a:lvl1pPr>
            <a:lvl2pPr marL="742950" indent="-285750" defTabSz="931863">
              <a:defRPr sz="1600">
                <a:solidFill>
                  <a:schemeClr val="tx1"/>
                </a:solidFill>
                <a:latin typeface="Helvetica" pitchFamily="2" charset="0"/>
                <a:ea typeface="ＭＳ Ｐゴシック" panose="020B0600070205080204" pitchFamily="34" charset="-128"/>
              </a:defRPr>
            </a:lvl2pPr>
            <a:lvl3pPr marL="1143000" indent="-228600" defTabSz="931863">
              <a:defRPr sz="1600">
                <a:solidFill>
                  <a:schemeClr val="tx1"/>
                </a:solidFill>
                <a:latin typeface="Helvetica" pitchFamily="2" charset="0"/>
                <a:ea typeface="ＭＳ Ｐゴシック" panose="020B0600070205080204" pitchFamily="34" charset="-128"/>
              </a:defRPr>
            </a:lvl3pPr>
            <a:lvl4pPr marL="1600200" indent="-228600" defTabSz="931863">
              <a:defRPr sz="1600">
                <a:solidFill>
                  <a:schemeClr val="tx1"/>
                </a:solidFill>
                <a:latin typeface="Helvetica" pitchFamily="2" charset="0"/>
                <a:ea typeface="ＭＳ Ｐゴシック" panose="020B0600070205080204" pitchFamily="34" charset="-128"/>
              </a:defRPr>
            </a:lvl4pPr>
            <a:lvl5pPr marL="2057400" indent="-228600" defTabSz="931863">
              <a:defRPr sz="1600">
                <a:solidFill>
                  <a:schemeClr val="tx1"/>
                </a:solidFill>
                <a:latin typeface="Helvetica" pitchFamily="2" charset="0"/>
                <a:ea typeface="ＭＳ Ｐゴシック" panose="020B0600070205080204" pitchFamily="34" charset="-128"/>
              </a:defRPr>
            </a:lvl5pPr>
            <a:lvl6pPr marL="25146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r" defTabSz="931863" rtl="0" eaLnBrk="0" fontAlgn="base" latinLnBrk="0" hangingPunct="0">
              <a:lnSpc>
                <a:spcPct val="100000"/>
              </a:lnSpc>
              <a:spcBef>
                <a:spcPct val="0"/>
              </a:spcBef>
              <a:spcAft>
                <a:spcPct val="0"/>
              </a:spcAft>
              <a:buClrTx/>
              <a:buSzTx/>
              <a:buFontTx/>
              <a:buNone/>
              <a:tabLst/>
              <a:defRPr/>
            </a:pPr>
            <a:r>
              <a:rPr kumimoji="0" lang="en-US" altLang="en-US" sz="10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19</a:t>
            </a:r>
          </a:p>
        </p:txBody>
      </p:sp>
      <p:sp>
        <p:nvSpPr>
          <p:cNvPr id="30723" name="Rectangle 4">
            <a:extLst>
              <a:ext uri="{FF2B5EF4-FFF2-40B4-BE49-F238E27FC236}">
                <a16:creationId xmlns:a16="http://schemas.microsoft.com/office/drawing/2014/main" id="{4FC8F4A5-88CA-C74A-8217-0751D89008FC}"/>
              </a:ext>
            </a:extLst>
          </p:cNvPr>
          <p:cNvSpPr>
            <a:spLocks noChangeArrowheads="1"/>
          </p:cNvSpPr>
          <p:nvPr/>
        </p:nvSpPr>
        <p:spPr bwMode="auto">
          <a:xfrm>
            <a:off x="0"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30724" name="Rectangle 5">
            <a:extLst>
              <a:ext uri="{FF2B5EF4-FFF2-40B4-BE49-F238E27FC236}">
                <a16:creationId xmlns:a16="http://schemas.microsoft.com/office/drawing/2014/main" id="{44A6E5FE-4478-944F-8164-AC2C2BE7A0FD}"/>
              </a:ext>
            </a:extLst>
          </p:cNvPr>
          <p:cNvSpPr>
            <a:spLocks noChangeArrowheads="1"/>
          </p:cNvSpPr>
          <p:nvPr/>
        </p:nvSpPr>
        <p:spPr bwMode="auto">
          <a:xfrm>
            <a:off x="0"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30725" name="Rectangle 6">
            <a:extLst>
              <a:ext uri="{FF2B5EF4-FFF2-40B4-BE49-F238E27FC236}">
                <a16:creationId xmlns:a16="http://schemas.microsoft.com/office/drawing/2014/main" id="{D0A70C79-B37E-8048-8CFA-000A4DF7C878}"/>
              </a:ext>
            </a:extLst>
          </p:cNvPr>
          <p:cNvSpPr>
            <a:spLocks noGrp="1" noRot="1" noChangeAspect="1" noChangeArrowheads="1" noTextEdit="1"/>
          </p:cNvSpPr>
          <p:nvPr>
            <p:ph type="sldImg"/>
          </p:nvPr>
        </p:nvSpPr>
        <p:spPr>
          <a:ln cap="flat"/>
        </p:spPr>
      </p:sp>
      <p:sp>
        <p:nvSpPr>
          <p:cNvPr id="30726" name="Rectangle 7">
            <a:extLst>
              <a:ext uri="{FF2B5EF4-FFF2-40B4-BE49-F238E27FC236}">
                <a16:creationId xmlns:a16="http://schemas.microsoft.com/office/drawing/2014/main" id="{3795D91D-87CC-5B47-9D02-25E5BC3CA39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52818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a:extLst>
              <a:ext uri="{FF2B5EF4-FFF2-40B4-BE49-F238E27FC236}">
                <a16:creationId xmlns:a16="http://schemas.microsoft.com/office/drawing/2014/main" id="{7145E20D-4A96-184F-8FDA-81613A057E4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09994FFD-90A7-B34C-8C16-3595BD7DB924}"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35842" name="Rectangle 2">
            <a:extLst>
              <a:ext uri="{FF2B5EF4-FFF2-40B4-BE49-F238E27FC236}">
                <a16:creationId xmlns:a16="http://schemas.microsoft.com/office/drawing/2014/main" id="{6E928AE0-E46C-C145-B7B6-3FC99E97B333}"/>
              </a:ext>
            </a:extLst>
          </p:cNvPr>
          <p:cNvSpPr>
            <a:spLocks noGrp="1" noRot="1" noChangeAspect="1" noChangeArrowheads="1" noTextEdit="1"/>
          </p:cNvSpPr>
          <p:nvPr>
            <p:ph type="sldImg"/>
          </p:nvPr>
        </p:nvSpPr>
        <p:spPr>
          <a:xfrm>
            <a:off x="404813" y="695325"/>
            <a:ext cx="6188075" cy="3481388"/>
          </a:xfrm>
          <a:ln/>
        </p:spPr>
      </p:sp>
      <p:sp>
        <p:nvSpPr>
          <p:cNvPr id="35843" name="Rectangle 3">
            <a:extLst>
              <a:ext uri="{FF2B5EF4-FFF2-40B4-BE49-F238E27FC236}">
                <a16:creationId xmlns:a16="http://schemas.microsoft.com/office/drawing/2014/main" id="{35106FDB-1094-4546-ACF4-20027620B21A}"/>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378385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3E12AB6D-E17C-D942-A7D1-5FCE4AF071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3BF3666E-41D0-E14E-89CC-A8AC651D7078}"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37890" name="Rectangle 2">
            <a:extLst>
              <a:ext uri="{FF2B5EF4-FFF2-40B4-BE49-F238E27FC236}">
                <a16:creationId xmlns:a16="http://schemas.microsoft.com/office/drawing/2014/main" id="{06A5E050-0896-714D-976C-04FC2D5B2178}"/>
              </a:ext>
            </a:extLst>
          </p:cNvPr>
          <p:cNvSpPr>
            <a:spLocks noGrp="1" noRot="1" noChangeAspect="1" noChangeArrowheads="1" noTextEdit="1"/>
          </p:cNvSpPr>
          <p:nvPr>
            <p:ph type="sldImg"/>
          </p:nvPr>
        </p:nvSpPr>
        <p:spPr>
          <a:xfrm>
            <a:off x="1177925" y="695325"/>
            <a:ext cx="4641850" cy="3481388"/>
          </a:xfrm>
          <a:ln/>
        </p:spPr>
      </p:sp>
      <p:sp>
        <p:nvSpPr>
          <p:cNvPr id="37891" name="Rectangle 3">
            <a:extLst>
              <a:ext uri="{FF2B5EF4-FFF2-40B4-BE49-F238E27FC236}">
                <a16:creationId xmlns:a16="http://schemas.microsoft.com/office/drawing/2014/main" id="{92556E0C-BE07-3846-8661-6346171FF767}"/>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823043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98694BEF-5952-7B4C-AADA-BC7C861EBC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164CBFAC-96EE-7444-856D-92E10DA4372A}"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39938" name="Rectangle 2">
            <a:extLst>
              <a:ext uri="{FF2B5EF4-FFF2-40B4-BE49-F238E27FC236}">
                <a16:creationId xmlns:a16="http://schemas.microsoft.com/office/drawing/2014/main" id="{F94A154C-CCA1-BB4F-832C-F4A0E2203B10}"/>
              </a:ext>
            </a:extLst>
          </p:cNvPr>
          <p:cNvSpPr>
            <a:spLocks noGrp="1" noRot="1" noChangeAspect="1" noChangeArrowheads="1" noTextEdit="1"/>
          </p:cNvSpPr>
          <p:nvPr>
            <p:ph type="sldImg"/>
          </p:nvPr>
        </p:nvSpPr>
        <p:spPr>
          <a:xfrm>
            <a:off x="1177925" y="695325"/>
            <a:ext cx="4641850" cy="3481388"/>
          </a:xfrm>
          <a:ln/>
        </p:spPr>
      </p:sp>
      <p:sp>
        <p:nvSpPr>
          <p:cNvPr id="39939" name="Rectangle 3">
            <a:extLst>
              <a:ext uri="{FF2B5EF4-FFF2-40B4-BE49-F238E27FC236}">
                <a16:creationId xmlns:a16="http://schemas.microsoft.com/office/drawing/2014/main" id="{27C21830-5B0C-0349-993E-EDD522A34EFC}"/>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159472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51863664-3B77-604E-93FF-D0F872FCAE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24F09FEF-2422-584E-A12B-7B1208C8E8EE}"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41986" name="Rectangle 2">
            <a:extLst>
              <a:ext uri="{FF2B5EF4-FFF2-40B4-BE49-F238E27FC236}">
                <a16:creationId xmlns:a16="http://schemas.microsoft.com/office/drawing/2014/main" id="{95DB27B9-1AF8-634B-945E-7E1F45B859E3}"/>
              </a:ext>
            </a:extLst>
          </p:cNvPr>
          <p:cNvSpPr>
            <a:spLocks noGrp="1" noRot="1" noChangeAspect="1" noChangeArrowheads="1" noTextEdit="1"/>
          </p:cNvSpPr>
          <p:nvPr>
            <p:ph type="sldImg"/>
          </p:nvPr>
        </p:nvSpPr>
        <p:spPr>
          <a:xfrm>
            <a:off x="1177925" y="695325"/>
            <a:ext cx="4641850" cy="3481388"/>
          </a:xfrm>
          <a:ln/>
        </p:spPr>
      </p:sp>
      <p:sp>
        <p:nvSpPr>
          <p:cNvPr id="41987" name="Rectangle 3">
            <a:extLst>
              <a:ext uri="{FF2B5EF4-FFF2-40B4-BE49-F238E27FC236}">
                <a16:creationId xmlns:a16="http://schemas.microsoft.com/office/drawing/2014/main" id="{400D6D67-EF5D-BE4F-ABA6-7C8BE2FBFBA5}"/>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447971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a:extLst>
              <a:ext uri="{FF2B5EF4-FFF2-40B4-BE49-F238E27FC236}">
                <a16:creationId xmlns:a16="http://schemas.microsoft.com/office/drawing/2014/main" id="{35AFE683-5BB4-1F4C-B457-7F6E320C90D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8482D786-7573-6B43-868E-3760608662C4}"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44034" name="Rectangle 2">
            <a:extLst>
              <a:ext uri="{FF2B5EF4-FFF2-40B4-BE49-F238E27FC236}">
                <a16:creationId xmlns:a16="http://schemas.microsoft.com/office/drawing/2014/main" id="{ED63B5F5-4B19-4041-AD96-B6A789F80B6D}"/>
              </a:ext>
            </a:extLst>
          </p:cNvPr>
          <p:cNvSpPr>
            <a:spLocks noGrp="1" noRot="1" noChangeAspect="1" noChangeArrowheads="1" noTextEdit="1"/>
          </p:cNvSpPr>
          <p:nvPr>
            <p:ph type="sldImg"/>
          </p:nvPr>
        </p:nvSpPr>
        <p:spPr>
          <a:xfrm>
            <a:off x="1177925" y="695325"/>
            <a:ext cx="4641850" cy="3481388"/>
          </a:xfrm>
          <a:ln/>
        </p:spPr>
      </p:sp>
      <p:sp>
        <p:nvSpPr>
          <p:cNvPr id="44035" name="Rectangle 3">
            <a:extLst>
              <a:ext uri="{FF2B5EF4-FFF2-40B4-BE49-F238E27FC236}">
                <a16:creationId xmlns:a16="http://schemas.microsoft.com/office/drawing/2014/main" id="{27D6735B-D19D-2E45-BEB0-CF0C745E2EB1}"/>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22911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679467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a:extLst>
              <a:ext uri="{FF2B5EF4-FFF2-40B4-BE49-F238E27FC236}">
                <a16:creationId xmlns:a16="http://schemas.microsoft.com/office/drawing/2014/main" id="{3C604385-77B1-7746-A4FC-1ED37F80E0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1BDA9CC5-ECC4-4842-A12C-2DC7946BD0EE}"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46082" name="Rectangle 2">
            <a:extLst>
              <a:ext uri="{FF2B5EF4-FFF2-40B4-BE49-F238E27FC236}">
                <a16:creationId xmlns:a16="http://schemas.microsoft.com/office/drawing/2014/main" id="{85350976-CAD4-C24B-ABFA-8E2C3B185D02}"/>
              </a:ext>
            </a:extLst>
          </p:cNvPr>
          <p:cNvSpPr>
            <a:spLocks noGrp="1" noRot="1" noChangeAspect="1" noChangeArrowheads="1" noTextEdit="1"/>
          </p:cNvSpPr>
          <p:nvPr>
            <p:ph type="sldImg"/>
          </p:nvPr>
        </p:nvSpPr>
        <p:spPr>
          <a:xfrm>
            <a:off x="1177925" y="695325"/>
            <a:ext cx="4641850" cy="3481388"/>
          </a:xfrm>
          <a:ln/>
        </p:spPr>
      </p:sp>
      <p:sp>
        <p:nvSpPr>
          <p:cNvPr id="46083" name="Rectangle 3">
            <a:extLst>
              <a:ext uri="{FF2B5EF4-FFF2-40B4-BE49-F238E27FC236}">
                <a16:creationId xmlns:a16="http://schemas.microsoft.com/office/drawing/2014/main" id="{C48D5A4B-9478-7A4B-A3FC-FB5D5383D7DC}"/>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603880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a:extLst>
              <a:ext uri="{FF2B5EF4-FFF2-40B4-BE49-F238E27FC236}">
                <a16:creationId xmlns:a16="http://schemas.microsoft.com/office/drawing/2014/main" id="{68ED05FD-4B48-CD43-A2C4-2B836623CB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D350820-0649-5645-8668-FE25B0D8BF63}"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48130" name="Rectangle 2">
            <a:extLst>
              <a:ext uri="{FF2B5EF4-FFF2-40B4-BE49-F238E27FC236}">
                <a16:creationId xmlns:a16="http://schemas.microsoft.com/office/drawing/2014/main" id="{ABBF0336-0F46-764D-95C7-CC0B57080918}"/>
              </a:ext>
            </a:extLst>
          </p:cNvPr>
          <p:cNvSpPr>
            <a:spLocks noGrp="1" noRot="1" noChangeAspect="1" noChangeArrowheads="1" noTextEdit="1"/>
          </p:cNvSpPr>
          <p:nvPr>
            <p:ph type="sldImg"/>
          </p:nvPr>
        </p:nvSpPr>
        <p:spPr>
          <a:xfrm>
            <a:off x="404813" y="695325"/>
            <a:ext cx="6188075" cy="3481388"/>
          </a:xfrm>
          <a:ln/>
        </p:spPr>
      </p:sp>
      <p:sp>
        <p:nvSpPr>
          <p:cNvPr id="48131" name="Rectangle 3">
            <a:extLst>
              <a:ext uri="{FF2B5EF4-FFF2-40B4-BE49-F238E27FC236}">
                <a16:creationId xmlns:a16="http://schemas.microsoft.com/office/drawing/2014/main" id="{B5C95718-85E3-7246-864B-9B1E8868471C}"/>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489806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D9AF0ADB-97DE-2A47-AF84-01D4A23383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F14E2E55-C279-0549-A599-33DEBCC09155}"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50178" name="Rectangle 2">
            <a:extLst>
              <a:ext uri="{FF2B5EF4-FFF2-40B4-BE49-F238E27FC236}">
                <a16:creationId xmlns:a16="http://schemas.microsoft.com/office/drawing/2014/main" id="{E610EEFF-B64A-314F-BB7D-5C7BD8A35E8F}"/>
              </a:ext>
            </a:extLst>
          </p:cNvPr>
          <p:cNvSpPr>
            <a:spLocks noGrp="1" noRot="1" noChangeAspect="1" noChangeArrowheads="1" noTextEdit="1"/>
          </p:cNvSpPr>
          <p:nvPr>
            <p:ph type="sldImg"/>
          </p:nvPr>
        </p:nvSpPr>
        <p:spPr>
          <a:xfrm>
            <a:off x="1177925" y="695325"/>
            <a:ext cx="4641850" cy="3481388"/>
          </a:xfrm>
          <a:ln/>
        </p:spPr>
      </p:sp>
      <p:sp>
        <p:nvSpPr>
          <p:cNvPr id="50179" name="Rectangle 3">
            <a:extLst>
              <a:ext uri="{FF2B5EF4-FFF2-40B4-BE49-F238E27FC236}">
                <a16:creationId xmlns:a16="http://schemas.microsoft.com/office/drawing/2014/main" id="{58859268-6E18-AE43-A4CA-DD66A3EC7556}"/>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828810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8F979510-639C-E748-9435-684D49368F4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1A2AB9F1-8192-C044-896E-7E41050E4480}"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62466" name="Rectangle 2">
            <a:extLst>
              <a:ext uri="{FF2B5EF4-FFF2-40B4-BE49-F238E27FC236}">
                <a16:creationId xmlns:a16="http://schemas.microsoft.com/office/drawing/2014/main" id="{234AE8F4-4C39-3840-B5A0-34BE77FAB35C}"/>
              </a:ext>
            </a:extLst>
          </p:cNvPr>
          <p:cNvSpPr>
            <a:spLocks noGrp="1" noRot="1" noChangeAspect="1" noChangeArrowheads="1" noTextEdit="1"/>
          </p:cNvSpPr>
          <p:nvPr>
            <p:ph type="sldImg"/>
          </p:nvPr>
        </p:nvSpPr>
        <p:spPr>
          <a:xfrm>
            <a:off x="1177925" y="695325"/>
            <a:ext cx="4641850" cy="3481388"/>
          </a:xfrm>
          <a:ln/>
        </p:spPr>
      </p:sp>
      <p:sp>
        <p:nvSpPr>
          <p:cNvPr id="62467" name="Rectangle 3">
            <a:extLst>
              <a:ext uri="{FF2B5EF4-FFF2-40B4-BE49-F238E27FC236}">
                <a16:creationId xmlns:a16="http://schemas.microsoft.com/office/drawing/2014/main" id="{A736FCC3-C3A0-5E46-B1D6-EA4CD6A284B3}"/>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266668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04880218-1C08-174B-AEBE-5BCCC517581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555F9518-3D4B-4947-A6FF-56151A256D05}"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64514" name="Rectangle 2">
            <a:extLst>
              <a:ext uri="{FF2B5EF4-FFF2-40B4-BE49-F238E27FC236}">
                <a16:creationId xmlns:a16="http://schemas.microsoft.com/office/drawing/2014/main" id="{AB94CDB4-3114-9646-BEE3-A84CF9445F1A}"/>
              </a:ext>
            </a:extLst>
          </p:cNvPr>
          <p:cNvSpPr>
            <a:spLocks noGrp="1" noRot="1" noChangeAspect="1" noChangeArrowheads="1" noTextEdit="1"/>
          </p:cNvSpPr>
          <p:nvPr>
            <p:ph type="sldImg"/>
          </p:nvPr>
        </p:nvSpPr>
        <p:spPr>
          <a:xfrm>
            <a:off x="1177925" y="695325"/>
            <a:ext cx="4641850" cy="3481388"/>
          </a:xfrm>
          <a:ln/>
        </p:spPr>
      </p:sp>
      <p:sp>
        <p:nvSpPr>
          <p:cNvPr id="64515" name="Rectangle 3">
            <a:extLst>
              <a:ext uri="{FF2B5EF4-FFF2-40B4-BE49-F238E27FC236}">
                <a16:creationId xmlns:a16="http://schemas.microsoft.com/office/drawing/2014/main" id="{49F31EA7-5F8F-1241-98DC-B5BAF082AEEA}"/>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098800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6461DFC9-0647-C542-A81A-7EDB57D171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77B9230A-E6A8-6D4B-8543-DA902937060A}"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66562" name="Rectangle 2">
            <a:extLst>
              <a:ext uri="{FF2B5EF4-FFF2-40B4-BE49-F238E27FC236}">
                <a16:creationId xmlns:a16="http://schemas.microsoft.com/office/drawing/2014/main" id="{8020BB0A-FF09-9240-B01C-93DB08A841BC}"/>
              </a:ext>
            </a:extLst>
          </p:cNvPr>
          <p:cNvSpPr>
            <a:spLocks noGrp="1" noRot="1" noChangeAspect="1" noChangeArrowheads="1" noTextEdit="1"/>
          </p:cNvSpPr>
          <p:nvPr>
            <p:ph type="sldImg"/>
          </p:nvPr>
        </p:nvSpPr>
        <p:spPr>
          <a:xfrm>
            <a:off x="404813" y="695325"/>
            <a:ext cx="6188075" cy="3481388"/>
          </a:xfrm>
          <a:ln/>
        </p:spPr>
      </p:sp>
      <p:sp>
        <p:nvSpPr>
          <p:cNvPr id="66563" name="Rectangle 3">
            <a:extLst>
              <a:ext uri="{FF2B5EF4-FFF2-40B4-BE49-F238E27FC236}">
                <a16:creationId xmlns:a16="http://schemas.microsoft.com/office/drawing/2014/main" id="{565941ED-FE45-7248-BA1A-A4F7E18A542F}"/>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76603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2CA3CD27-131A-4140-A0A9-FB8438C759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3D37EDDE-C7E1-9A40-91DB-ED64662F0DB5}"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68610" name="Rectangle 2">
            <a:extLst>
              <a:ext uri="{FF2B5EF4-FFF2-40B4-BE49-F238E27FC236}">
                <a16:creationId xmlns:a16="http://schemas.microsoft.com/office/drawing/2014/main" id="{5171A062-0E64-C34A-8FD8-D9B7596551A7}"/>
              </a:ext>
            </a:extLst>
          </p:cNvPr>
          <p:cNvSpPr>
            <a:spLocks noGrp="1" noRot="1" noChangeAspect="1" noChangeArrowheads="1" noTextEdit="1"/>
          </p:cNvSpPr>
          <p:nvPr>
            <p:ph type="sldImg"/>
          </p:nvPr>
        </p:nvSpPr>
        <p:spPr>
          <a:xfrm>
            <a:off x="1177925" y="695325"/>
            <a:ext cx="4641850" cy="3481388"/>
          </a:xfrm>
          <a:ln/>
        </p:spPr>
      </p:sp>
      <p:sp>
        <p:nvSpPr>
          <p:cNvPr id="68611" name="Rectangle 3">
            <a:extLst>
              <a:ext uri="{FF2B5EF4-FFF2-40B4-BE49-F238E27FC236}">
                <a16:creationId xmlns:a16="http://schemas.microsoft.com/office/drawing/2014/main" id="{0FC4EEAE-5E7A-EA46-8F7D-4A74A6E3833A}"/>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555799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84D9ED13-EF64-1245-98C5-53A2734B25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70153649-880C-CB40-99BD-60E294CAA559}"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70658" name="Rectangle 2">
            <a:extLst>
              <a:ext uri="{FF2B5EF4-FFF2-40B4-BE49-F238E27FC236}">
                <a16:creationId xmlns:a16="http://schemas.microsoft.com/office/drawing/2014/main" id="{76989A5F-7EBC-AF46-BF8E-5A7715BA9233}"/>
              </a:ext>
            </a:extLst>
          </p:cNvPr>
          <p:cNvSpPr>
            <a:spLocks noGrp="1" noRot="1" noChangeAspect="1" noChangeArrowheads="1" noTextEdit="1"/>
          </p:cNvSpPr>
          <p:nvPr>
            <p:ph type="sldImg"/>
          </p:nvPr>
        </p:nvSpPr>
        <p:spPr>
          <a:xfrm>
            <a:off x="1177925" y="695325"/>
            <a:ext cx="4641850" cy="3481388"/>
          </a:xfrm>
          <a:ln/>
        </p:spPr>
      </p:sp>
      <p:sp>
        <p:nvSpPr>
          <p:cNvPr id="70659" name="Rectangle 3">
            <a:extLst>
              <a:ext uri="{FF2B5EF4-FFF2-40B4-BE49-F238E27FC236}">
                <a16:creationId xmlns:a16="http://schemas.microsoft.com/office/drawing/2014/main" id="{23A02A42-B6F2-7D4C-A8DB-18DED5377D2C}"/>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29073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a:extLst>
              <a:ext uri="{FF2B5EF4-FFF2-40B4-BE49-F238E27FC236}">
                <a16:creationId xmlns:a16="http://schemas.microsoft.com/office/drawing/2014/main" id="{0F4A0B8A-AF64-8A48-B6C1-C1E7702330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C6FC3E26-CDB4-B049-9064-A4AE2D144F6E}"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72706" name="Rectangle 2">
            <a:extLst>
              <a:ext uri="{FF2B5EF4-FFF2-40B4-BE49-F238E27FC236}">
                <a16:creationId xmlns:a16="http://schemas.microsoft.com/office/drawing/2014/main" id="{AA96EDDB-9537-0643-80F4-B166E260632B}"/>
              </a:ext>
            </a:extLst>
          </p:cNvPr>
          <p:cNvSpPr>
            <a:spLocks noGrp="1" noRot="1" noChangeAspect="1" noChangeArrowheads="1" noTextEdit="1"/>
          </p:cNvSpPr>
          <p:nvPr>
            <p:ph type="sldImg"/>
          </p:nvPr>
        </p:nvSpPr>
        <p:spPr>
          <a:xfrm>
            <a:off x="1177925" y="695325"/>
            <a:ext cx="4641850" cy="3481388"/>
          </a:xfrm>
          <a:ln/>
        </p:spPr>
      </p:sp>
      <p:sp>
        <p:nvSpPr>
          <p:cNvPr id="72707" name="Rectangle 3">
            <a:extLst>
              <a:ext uri="{FF2B5EF4-FFF2-40B4-BE49-F238E27FC236}">
                <a16:creationId xmlns:a16="http://schemas.microsoft.com/office/drawing/2014/main" id="{68915438-1874-3546-8252-DEEF7687DA12}"/>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230873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a:extLst>
              <a:ext uri="{FF2B5EF4-FFF2-40B4-BE49-F238E27FC236}">
                <a16:creationId xmlns:a16="http://schemas.microsoft.com/office/drawing/2014/main" id="{F2752F1D-3088-E147-89E1-BDEA1498B1C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C15FC861-AC7A-A74A-809F-7E2F3A76A8C4}"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76802" name="Rectangle 2">
            <a:extLst>
              <a:ext uri="{FF2B5EF4-FFF2-40B4-BE49-F238E27FC236}">
                <a16:creationId xmlns:a16="http://schemas.microsoft.com/office/drawing/2014/main" id="{F30F1967-0B0E-154B-8A31-B42D55A11F58}"/>
              </a:ext>
            </a:extLst>
          </p:cNvPr>
          <p:cNvSpPr>
            <a:spLocks noGrp="1" noRot="1" noChangeAspect="1" noChangeArrowheads="1" noTextEdit="1"/>
          </p:cNvSpPr>
          <p:nvPr>
            <p:ph type="sldImg"/>
          </p:nvPr>
        </p:nvSpPr>
        <p:spPr>
          <a:xfrm>
            <a:off x="1177925" y="695325"/>
            <a:ext cx="4641850" cy="3481388"/>
          </a:xfrm>
          <a:ln/>
        </p:spPr>
      </p:sp>
      <p:sp>
        <p:nvSpPr>
          <p:cNvPr id="76803" name="Rectangle 3">
            <a:extLst>
              <a:ext uri="{FF2B5EF4-FFF2-40B4-BE49-F238E27FC236}">
                <a16:creationId xmlns:a16="http://schemas.microsoft.com/office/drawing/2014/main" id="{C964756C-A40A-DD4A-AFC8-F9DA22F9DE7B}"/>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64446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664331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a:extLst>
              <a:ext uri="{FF2B5EF4-FFF2-40B4-BE49-F238E27FC236}">
                <a16:creationId xmlns:a16="http://schemas.microsoft.com/office/drawing/2014/main" id="{060FFF05-C879-4B49-B9C7-921244FA9D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5E4C8FA9-9CA6-A749-9F79-240BA77165DF}"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78850" name="Rectangle 2">
            <a:extLst>
              <a:ext uri="{FF2B5EF4-FFF2-40B4-BE49-F238E27FC236}">
                <a16:creationId xmlns:a16="http://schemas.microsoft.com/office/drawing/2014/main" id="{096E51A5-F8A2-B641-9AC6-BB1ACE660E0B}"/>
              </a:ext>
            </a:extLst>
          </p:cNvPr>
          <p:cNvSpPr>
            <a:spLocks noGrp="1" noRot="1" noChangeAspect="1" noChangeArrowheads="1" noTextEdit="1"/>
          </p:cNvSpPr>
          <p:nvPr>
            <p:ph type="sldImg"/>
          </p:nvPr>
        </p:nvSpPr>
        <p:spPr>
          <a:xfrm>
            <a:off x="1177925" y="695325"/>
            <a:ext cx="4641850" cy="3481388"/>
          </a:xfrm>
          <a:ln/>
        </p:spPr>
      </p:sp>
      <p:sp>
        <p:nvSpPr>
          <p:cNvPr id="78851" name="Rectangle 3">
            <a:extLst>
              <a:ext uri="{FF2B5EF4-FFF2-40B4-BE49-F238E27FC236}">
                <a16:creationId xmlns:a16="http://schemas.microsoft.com/office/drawing/2014/main" id="{D7312C60-C854-5447-AF4B-3CCED999FDF1}"/>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372878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a:extLst>
              <a:ext uri="{FF2B5EF4-FFF2-40B4-BE49-F238E27FC236}">
                <a16:creationId xmlns:a16="http://schemas.microsoft.com/office/drawing/2014/main" id="{D6A3F72C-3484-A74E-92B6-22661F0CE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4949354B-7731-1142-B113-7883E95FC4E5}"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103426" name="Rectangle 2">
            <a:extLst>
              <a:ext uri="{FF2B5EF4-FFF2-40B4-BE49-F238E27FC236}">
                <a16:creationId xmlns:a16="http://schemas.microsoft.com/office/drawing/2014/main" id="{7049CF8C-82FF-F949-BFF3-6661D82738B4}"/>
              </a:ext>
            </a:extLst>
          </p:cNvPr>
          <p:cNvSpPr>
            <a:spLocks noGrp="1" noRot="1" noChangeAspect="1" noChangeArrowheads="1" noTextEdit="1"/>
          </p:cNvSpPr>
          <p:nvPr>
            <p:ph type="sldImg"/>
          </p:nvPr>
        </p:nvSpPr>
        <p:spPr>
          <a:xfrm>
            <a:off x="404813" y="695325"/>
            <a:ext cx="6188075" cy="3481388"/>
          </a:xfrm>
          <a:ln/>
        </p:spPr>
      </p:sp>
      <p:sp>
        <p:nvSpPr>
          <p:cNvPr id="103427" name="Rectangle 3">
            <a:extLst>
              <a:ext uri="{FF2B5EF4-FFF2-40B4-BE49-F238E27FC236}">
                <a16:creationId xmlns:a16="http://schemas.microsoft.com/office/drawing/2014/main" id="{AC6BD6B5-55D3-C54D-A27D-8C4B2803A3E2}"/>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789543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a:extLst>
              <a:ext uri="{FF2B5EF4-FFF2-40B4-BE49-F238E27FC236}">
                <a16:creationId xmlns:a16="http://schemas.microsoft.com/office/drawing/2014/main" id="{EDD84DEC-7E55-DC47-B09F-DAE05A01ED7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D16B8491-588E-E349-94EF-98227AF54961}"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70</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113666" name="Rectangle 2">
            <a:extLst>
              <a:ext uri="{FF2B5EF4-FFF2-40B4-BE49-F238E27FC236}">
                <a16:creationId xmlns:a16="http://schemas.microsoft.com/office/drawing/2014/main" id="{D1772DF1-596E-5B47-A977-FFCBCE341BE4}"/>
              </a:ext>
            </a:extLst>
          </p:cNvPr>
          <p:cNvSpPr>
            <a:spLocks noGrp="1" noRot="1" noChangeAspect="1" noChangeArrowheads="1" noTextEdit="1"/>
          </p:cNvSpPr>
          <p:nvPr>
            <p:ph type="sldImg"/>
          </p:nvPr>
        </p:nvSpPr>
        <p:spPr>
          <a:xfrm>
            <a:off x="404813" y="695325"/>
            <a:ext cx="6188075" cy="3481388"/>
          </a:xfrm>
          <a:ln/>
        </p:spPr>
      </p:sp>
      <p:sp>
        <p:nvSpPr>
          <p:cNvPr id="113667" name="Rectangle 3">
            <a:extLst>
              <a:ext uri="{FF2B5EF4-FFF2-40B4-BE49-F238E27FC236}">
                <a16:creationId xmlns:a16="http://schemas.microsoft.com/office/drawing/2014/main" id="{73D4EFF6-87B8-664A-8AF5-104117AAA9A0}"/>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248952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7">
            <a:extLst>
              <a:ext uri="{FF2B5EF4-FFF2-40B4-BE49-F238E27FC236}">
                <a16:creationId xmlns:a16="http://schemas.microsoft.com/office/drawing/2014/main" id="{E38EF352-0A35-BD4C-9F8F-3638E0BEA09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7584E1D3-6124-E641-B4B1-D884BFB59907}"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71</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115714" name="Rectangle 2">
            <a:extLst>
              <a:ext uri="{FF2B5EF4-FFF2-40B4-BE49-F238E27FC236}">
                <a16:creationId xmlns:a16="http://schemas.microsoft.com/office/drawing/2014/main" id="{9324793B-A30E-1040-86A8-4F5EC765CE17}"/>
              </a:ext>
            </a:extLst>
          </p:cNvPr>
          <p:cNvSpPr>
            <a:spLocks noGrp="1" noRot="1" noChangeAspect="1" noChangeArrowheads="1" noTextEdit="1"/>
          </p:cNvSpPr>
          <p:nvPr>
            <p:ph type="sldImg"/>
          </p:nvPr>
        </p:nvSpPr>
        <p:spPr>
          <a:xfrm>
            <a:off x="1177925" y="695325"/>
            <a:ext cx="4641850" cy="3481388"/>
          </a:xfrm>
          <a:ln/>
        </p:spPr>
      </p:sp>
      <p:sp>
        <p:nvSpPr>
          <p:cNvPr id="115715" name="Rectangle 3">
            <a:extLst>
              <a:ext uri="{FF2B5EF4-FFF2-40B4-BE49-F238E27FC236}">
                <a16:creationId xmlns:a16="http://schemas.microsoft.com/office/drawing/2014/main" id="{C00B48C1-6F9F-1544-920B-C1B67CFE4816}"/>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875137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19847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629487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876093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32283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10951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xfrm>
            <a:off x="393700" y="692150"/>
            <a:ext cx="6070600" cy="34163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3906874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A90F1DB-8581-4412-BE09-331FFC345D8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06675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357C7EE-1394-4754-ABAC-F51DB6C77C1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08938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C96B228-294A-4543-9668-830A4BA10FD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06332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481768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02DB04-0C1C-8C49-B65E-A9668E39A9C7}"/>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9" name="Title 8">
            <a:extLst>
              <a:ext uri="{FF2B5EF4-FFF2-40B4-BE49-F238E27FC236}">
                <a16:creationId xmlns:a16="http://schemas.microsoft.com/office/drawing/2014/main" id="{98341DC2-F80D-BD4F-90EE-4B809029C2D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30437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087564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6391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75171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4/5/24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3524240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4/5/24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9463356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4/5/24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9291680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4/5/24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0005693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4/5/24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980262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fld id="{B11C6810-CB31-4E30-9B86-57880A05BB4E}" type="slidenum">
              <a:rPr lang="en-US" altLang="en-US" smtClean="0"/>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53759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37424" y="826873"/>
            <a:ext cx="8408126"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xfrm>
            <a:off x="6778487" y="4791518"/>
            <a:ext cx="1905000" cy="342900"/>
          </a:xfrm>
          <a:ln/>
        </p:spPr>
        <p:txBody>
          <a:bodyPr/>
          <a:lstStyle>
            <a:lvl1pPr>
              <a:defRPr/>
            </a:lvl1pPr>
          </a:lstStyle>
          <a:p>
            <a:fld id="{4AAA266F-A005-4455-9502-E3724A964F5A}" type="slidenum">
              <a:rPr lang="en-US" altLang="en-US" smtClean="0"/>
              <a:pPr/>
              <a:t>‹#›</a:t>
            </a:fld>
            <a:endParaRPr lang="en-US" altLang="en-US"/>
          </a:p>
        </p:txBody>
      </p:sp>
    </p:spTree>
    <p:extLst>
      <p:ext uri="{BB962C8B-B14F-4D97-AF65-F5344CB8AC3E}">
        <p14:creationId xmlns:p14="http://schemas.microsoft.com/office/powerpoint/2010/main" val="32123640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fld id="{18E6A8F2-4A8B-4A99-BE4D-D3A869CE7587}" type="slidenum">
              <a:rPr lang="en-US" altLang="en-US" smtClean="0"/>
              <a:pPr/>
              <a:t>‹#›</a:t>
            </a:fld>
            <a:endParaRPr lang="en-US" altLang="en-US"/>
          </a:p>
        </p:txBody>
      </p:sp>
    </p:spTree>
    <p:extLst>
      <p:ext uri="{BB962C8B-B14F-4D97-AF65-F5344CB8AC3E}">
        <p14:creationId xmlns:p14="http://schemas.microsoft.com/office/powerpoint/2010/main" val="7333785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fld id="{B11C6810-CB31-4E30-9B86-57880A05BB4E}" type="slidenum">
              <a:rPr lang="en-US" altLang="en-US" smtClean="0"/>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826873"/>
            <a:ext cx="3985352"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1886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fld id="{7F51659C-1AF3-4FAF-8545-8F03FEBA5E08}" type="slidenum">
              <a:rPr lang="en-US" altLang="en-US" smtClean="0"/>
              <a:pPr/>
              <a:t>‹#›</a:t>
            </a:fld>
            <a:endParaRPr lang="en-US" altLang="en-US"/>
          </a:p>
        </p:txBody>
      </p:sp>
    </p:spTree>
    <p:extLst>
      <p:ext uri="{BB962C8B-B14F-4D97-AF65-F5344CB8AC3E}">
        <p14:creationId xmlns:p14="http://schemas.microsoft.com/office/powerpoint/2010/main" val="14598378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fld id="{E25CEF85-9243-4C03-980F-FEC8A6A7A10E}" type="slidenum">
              <a:rPr lang="en-US" altLang="en-US" smtClean="0"/>
              <a:pPr/>
              <a:t>‹#›</a:t>
            </a:fld>
            <a:endParaRPr lang="en-US" altLang="en-US"/>
          </a:p>
        </p:txBody>
      </p:sp>
    </p:spTree>
    <p:extLst>
      <p:ext uri="{BB962C8B-B14F-4D97-AF65-F5344CB8AC3E}">
        <p14:creationId xmlns:p14="http://schemas.microsoft.com/office/powerpoint/2010/main" val="41193952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fld id="{0E8A1303-5D2D-4597-85C3-1555E5FE4DD1}" type="slidenum">
              <a:rPr lang="en-US" altLang="en-US" smtClean="0"/>
              <a:pPr/>
              <a:t>‹#›</a:t>
            </a:fld>
            <a:endParaRPr lang="en-US" altLang="en-US"/>
          </a:p>
        </p:txBody>
      </p:sp>
    </p:spTree>
    <p:extLst>
      <p:ext uri="{BB962C8B-B14F-4D97-AF65-F5344CB8AC3E}">
        <p14:creationId xmlns:p14="http://schemas.microsoft.com/office/powerpoint/2010/main" val="29606789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fld id="{2E1EFD54-8803-427D-A9AB-631036F81CDF}" type="slidenum">
              <a:rPr lang="en-US" altLang="en-US" smtClean="0"/>
              <a:pPr/>
              <a:t>‹#›</a:t>
            </a:fld>
            <a:endParaRPr lang="en-US" altLang="en-US"/>
          </a:p>
        </p:txBody>
      </p:sp>
    </p:spTree>
    <p:extLst>
      <p:ext uri="{BB962C8B-B14F-4D97-AF65-F5344CB8AC3E}">
        <p14:creationId xmlns:p14="http://schemas.microsoft.com/office/powerpoint/2010/main" val="3467731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fld id="{30068018-0522-4E2C-B8D9-E5451E9A4DAA}" type="slidenum">
              <a:rPr lang="en-US" altLang="en-US" smtClean="0"/>
              <a:pPr/>
              <a:t>‹#›</a:t>
            </a:fld>
            <a:endParaRPr lang="en-US" altLang="en-US"/>
          </a:p>
        </p:txBody>
      </p:sp>
    </p:spTree>
    <p:extLst>
      <p:ext uri="{BB962C8B-B14F-4D97-AF65-F5344CB8AC3E}">
        <p14:creationId xmlns:p14="http://schemas.microsoft.com/office/powerpoint/2010/main" val="33553176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fld id="{59BA9BFC-BC4C-47B6-8B8E-F3902B6E8A4A}" type="slidenum">
              <a:rPr lang="en-US" altLang="en-US" smtClean="0"/>
              <a:pPr/>
              <a:t>‹#›</a:t>
            </a:fld>
            <a:endParaRPr lang="en-US" altLang="en-US"/>
          </a:p>
        </p:txBody>
      </p:sp>
    </p:spTree>
    <p:extLst>
      <p:ext uri="{BB962C8B-B14F-4D97-AF65-F5344CB8AC3E}">
        <p14:creationId xmlns:p14="http://schemas.microsoft.com/office/powerpoint/2010/main" val="3032254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fld id="{21C98E8D-185A-414A-A518-5C49E7B6295A}" type="slidenum">
              <a:rPr lang="en-US" altLang="en-US" smtClean="0"/>
              <a:pPr/>
              <a:t>‹#›</a:t>
            </a:fld>
            <a:endParaRPr lang="en-US" altLang="en-US"/>
          </a:p>
        </p:txBody>
      </p:sp>
    </p:spTree>
    <p:extLst>
      <p:ext uri="{BB962C8B-B14F-4D97-AF65-F5344CB8AC3E}">
        <p14:creationId xmlns:p14="http://schemas.microsoft.com/office/powerpoint/2010/main" val="6803918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Text Placeholder 2"/>
          <p:cNvSpPr>
            <a:spLocks noGrp="1"/>
          </p:cNvSpPr>
          <p:nvPr>
            <p:ph type="body" sz="half" idx="1"/>
          </p:nvPr>
        </p:nvSpPr>
        <p:spPr>
          <a:xfrm>
            <a:off x="814389" y="820342"/>
            <a:ext cx="3754437" cy="36778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fld id="{B11C6810-CB31-4E30-9B86-57880A05BB4E}" type="slidenum">
              <a:rPr lang="en-US" altLang="en-US" smtClean="0"/>
              <a:pPr/>
              <a:t>‹#›</a:t>
            </a:fld>
            <a:endParaRPr lang="en-US" altLang="en-US"/>
          </a:p>
        </p:txBody>
      </p:sp>
    </p:spTree>
    <p:extLst>
      <p:ext uri="{BB962C8B-B14F-4D97-AF65-F5344CB8AC3E}">
        <p14:creationId xmlns:p14="http://schemas.microsoft.com/office/powerpoint/2010/main" val="11073638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fld id="{B11C6810-CB31-4E30-9B86-57880A05BB4E}" type="slidenum">
              <a:rPr lang="en-US" altLang="en-US" smtClean="0"/>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73240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4/5/24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7520311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4988664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887714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a:t>Click to edit Master text styles</a:t>
            </a:r>
          </a:p>
        </p:txBody>
      </p:sp>
    </p:spTree>
    <p:extLst>
      <p:ext uri="{BB962C8B-B14F-4D97-AF65-F5344CB8AC3E}">
        <p14:creationId xmlns:p14="http://schemas.microsoft.com/office/powerpoint/2010/main" val="21090354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485900"/>
            <a:ext cx="3810000" cy="305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485900"/>
            <a:ext cx="3810000" cy="305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619492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30239"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30239" y="1878806"/>
            <a:ext cx="3868737"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788"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553233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8957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4/5/24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764748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7373389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788"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32790345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439382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314325"/>
            <a:ext cx="1943100" cy="42291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14325"/>
            <a:ext cx="5676900" cy="42291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81642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7">
            <a:extLst>
              <a:ext uri="{FF2B5EF4-FFF2-40B4-BE49-F238E27FC236}">
                <a16:creationId xmlns:a16="http://schemas.microsoft.com/office/drawing/2014/main" id="{3F7018CA-0109-C441-9B8A-5BFC4AC69D90}"/>
              </a:ext>
            </a:extLst>
          </p:cNvPr>
          <p:cNvSpPr txBox="1">
            <a:spLocks noChangeArrowheads="1"/>
          </p:cNvSpPr>
          <p:nvPr/>
        </p:nvSpPr>
        <p:spPr bwMode="auto">
          <a:xfrm>
            <a:off x="3105581" y="4294585"/>
            <a:ext cx="2832827" cy="623248"/>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a:defRPr sz="1600">
                <a:solidFill>
                  <a:schemeClr val="tx1"/>
                </a:solidFill>
                <a:latin typeface="Helvetica" pitchFamily="2" charset="0"/>
                <a:ea typeface="ＭＳ Ｐゴシック" panose="020B0600070205080204" pitchFamily="34" charset="-128"/>
              </a:defRPr>
            </a:lvl3pPr>
            <a:lvl4pPr>
              <a:defRPr sz="1600">
                <a:solidFill>
                  <a:schemeClr val="tx1"/>
                </a:solidFill>
                <a:latin typeface="Helvetica" pitchFamily="2" charset="0"/>
                <a:ea typeface="ＭＳ Ｐゴシック" panose="020B0600070205080204" pitchFamily="34" charset="-128"/>
              </a:defRPr>
            </a:lvl4pPr>
            <a:lvl5pPr>
              <a:defRPr sz="1600">
                <a:solidFill>
                  <a:schemeClr val="tx1"/>
                </a:solidFill>
                <a:latin typeface="Helvetica" pitchFamily="2"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lgn="ctr">
              <a:spcBef>
                <a:spcPct val="50000"/>
              </a:spcBef>
              <a:defRPr/>
            </a:pPr>
            <a:r>
              <a:rPr lang="en-US" altLang="en-US" sz="1200" b="1">
                <a:solidFill>
                  <a:srgbClr val="CC3300"/>
                </a:solidFill>
              </a:rPr>
              <a:t>Database System Concepts, 6</a:t>
            </a:r>
            <a:r>
              <a:rPr lang="en-US" altLang="en-US" sz="1200" b="1" baseline="30000">
                <a:solidFill>
                  <a:srgbClr val="CC3300"/>
                </a:solidFill>
              </a:rPr>
              <a:t>th</a:t>
            </a:r>
            <a:r>
              <a:rPr lang="en-US" altLang="en-US" sz="1200" b="1">
                <a:solidFill>
                  <a:srgbClr val="CC3300"/>
                </a:solidFill>
              </a:rPr>
              <a:t> Ed</a:t>
            </a:r>
            <a:r>
              <a:rPr lang="en-US" altLang="en-US" sz="1200">
                <a:solidFill>
                  <a:srgbClr val="CC3300"/>
                </a:solidFill>
              </a:rPr>
              <a:t>.</a:t>
            </a:r>
          </a:p>
          <a:p>
            <a:pPr algn="ctr">
              <a:spcBef>
                <a:spcPct val="50000"/>
              </a:spcBef>
              <a:defRPr/>
            </a:pPr>
            <a:r>
              <a:rPr lang="en-US" altLang="en-US" sz="900" b="1">
                <a:solidFill>
                  <a:srgbClr val="CC3300"/>
                </a:solidFill>
              </a:rPr>
              <a:t>©Silberschatz, Korth and Sudarshan</a:t>
            </a:r>
            <a:br>
              <a:rPr lang="en-US" altLang="en-US" sz="900" b="1">
                <a:solidFill>
                  <a:srgbClr val="CC3300"/>
                </a:solidFill>
              </a:rPr>
            </a:br>
            <a:r>
              <a:rPr lang="en-US" altLang="en-US" sz="900" b="1">
                <a:solidFill>
                  <a:srgbClr val="CC3300"/>
                </a:solidFill>
              </a:rPr>
              <a:t>See </a:t>
            </a:r>
            <a:r>
              <a:rPr lang="en-US" altLang="en-US" sz="900" b="1">
                <a:solidFill>
                  <a:srgbClr val="CC3300"/>
                </a:solidFill>
                <a:hlinkClick r:id="rId2"/>
              </a:rPr>
              <a:t>www.db-book.com</a:t>
            </a:r>
            <a:r>
              <a:rPr lang="en-US" altLang="en-US" sz="900" b="1">
                <a:solidFill>
                  <a:srgbClr val="CC3300"/>
                </a:solidFill>
              </a:rPr>
              <a:t> for conditions on re-use </a:t>
            </a:r>
          </a:p>
        </p:txBody>
      </p:sp>
      <p:pic>
        <p:nvPicPr>
          <p:cNvPr id="5" name="Picture 8" descr="Cover-6Ed">
            <a:extLst>
              <a:ext uri="{FF2B5EF4-FFF2-40B4-BE49-F238E27FC236}">
                <a16:creationId xmlns:a16="http://schemas.microsoft.com/office/drawing/2014/main" id="{71635914-ABA4-894C-BB72-E6FF38D900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92238"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4962" name="Rectangle 2"/>
          <p:cNvSpPr>
            <a:spLocks noGrp="1" noChangeArrowheads="1"/>
          </p:cNvSpPr>
          <p:nvPr>
            <p:ph type="ctrTitle"/>
          </p:nvPr>
        </p:nvSpPr>
        <p:spPr>
          <a:xfrm>
            <a:off x="685800" y="1714500"/>
            <a:ext cx="7772400" cy="857250"/>
          </a:xfrm>
        </p:spPr>
        <p:txBody>
          <a:bodyPr/>
          <a:lstStyle>
            <a:lvl1pPr>
              <a:defRPr>
                <a:solidFill>
                  <a:srgbClr val="CC3300"/>
                </a:solidFill>
              </a:defRPr>
            </a:lvl1pPr>
          </a:lstStyle>
          <a:p>
            <a:r>
              <a:rPr lang="en-US"/>
              <a:t>Click to edit Master title style</a:t>
            </a:r>
          </a:p>
        </p:txBody>
      </p:sp>
      <p:sp>
        <p:nvSpPr>
          <p:cNvPr id="424963" name="Rectangle 3"/>
          <p:cNvSpPr>
            <a:spLocks noGrp="1" noChangeArrowheads="1"/>
          </p:cNvSpPr>
          <p:nvPr>
            <p:ph type="subTitle" idx="1"/>
          </p:nvPr>
        </p:nvSpPr>
        <p:spPr>
          <a:xfrm>
            <a:off x="1371600" y="2914650"/>
            <a:ext cx="6400800" cy="1314450"/>
          </a:xfrm>
        </p:spPr>
        <p:txBody>
          <a:bodyPr/>
          <a:lstStyle>
            <a:lvl1pPr marL="0" indent="0" algn="ctr">
              <a:buFont typeface="Monotype Sorts" charset="2"/>
              <a:buNone/>
              <a:defRPr/>
            </a:lvl1pPr>
          </a:lstStyle>
          <a:p>
            <a:r>
              <a:rPr lang="en-US"/>
              <a:t>Click to edit Master subtitle style</a:t>
            </a:r>
          </a:p>
        </p:txBody>
      </p:sp>
    </p:spTree>
    <p:extLst>
      <p:ext uri="{BB962C8B-B14F-4D97-AF65-F5344CB8AC3E}">
        <p14:creationId xmlns:p14="http://schemas.microsoft.com/office/powerpoint/2010/main" val="9021402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796915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extLst>
      <p:ext uri="{BB962C8B-B14F-4D97-AF65-F5344CB8AC3E}">
        <p14:creationId xmlns:p14="http://schemas.microsoft.com/office/powerpoint/2010/main" val="190694205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822273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9138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4/5/24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2232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498453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33943051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418733776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875949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637397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3" name="Text Box 7">
            <a:extLst>
              <a:ext uri="{FF2B5EF4-FFF2-40B4-BE49-F238E27FC236}">
                <a16:creationId xmlns:a16="http://schemas.microsoft.com/office/drawing/2014/main" id="{FA4E6FA4-9BE5-1D4C-9C6E-37A2C4AACE01}"/>
              </a:ext>
            </a:extLst>
          </p:cNvPr>
          <p:cNvSpPr txBox="1">
            <a:spLocks noChangeArrowheads="1"/>
          </p:cNvSpPr>
          <p:nvPr userDrawn="1"/>
        </p:nvSpPr>
        <p:spPr bwMode="auto">
          <a:xfrm>
            <a:off x="3145269" y="4366022"/>
            <a:ext cx="2832827" cy="623248"/>
          </a:xfrm>
          <a:prstGeom prst="rect">
            <a:avLst/>
          </a:prstGeom>
          <a:noFill/>
          <a:ln>
            <a:noFill/>
          </a:ln>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pic>
        <p:nvPicPr>
          <p:cNvPr id="4" name="Picture 9" descr="Cover-6Ed">
            <a:extLst>
              <a:ext uri="{FF2B5EF4-FFF2-40B4-BE49-F238E27FC236}">
                <a16:creationId xmlns:a16="http://schemas.microsoft.com/office/drawing/2014/main" id="{43E017F6-DDE1-B840-A2AE-2373D919180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4289" y="0"/>
            <a:ext cx="1330325"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5" name="Rectangle 5">
            <a:extLst>
              <a:ext uri="{FF2B5EF4-FFF2-40B4-BE49-F238E27FC236}">
                <a16:creationId xmlns:a16="http://schemas.microsoft.com/office/drawing/2014/main" id="{F74C3A9E-3687-8340-8866-3BE66E388CFF}"/>
              </a:ext>
            </a:extLst>
          </p:cNvPr>
          <p:cNvSpPr>
            <a:spLocks noGrp="1" noChangeArrowheads="1"/>
          </p:cNvSpPr>
          <p:nvPr>
            <p:ph type="sldNum" sz="quarter" idx="10"/>
          </p:nvPr>
        </p:nvSpPr>
        <p:spPr>
          <a:xfrm>
            <a:off x="6596063" y="4663679"/>
            <a:ext cx="1905000" cy="342900"/>
          </a:xfrm>
        </p:spPr>
        <p:txBody>
          <a:bodyPr vert="horz" wrap="square" lIns="91440" tIns="45720" rIns="91440" bIns="45720" numCol="1" anchor="t" anchorCtr="0" compatLnSpc="1">
            <a:prstTxWarp prst="textNoShape">
              <a:avLst/>
            </a:prstTxWarp>
          </a:bodyPr>
          <a:lstStyle>
            <a:lvl1pPr>
              <a:defRPr>
                <a:solidFill>
                  <a:srgbClr val="578963"/>
                </a:solidFill>
              </a:defRPr>
            </a:lvl1pPr>
          </a:lstStyle>
          <a:p>
            <a:fld id="{2D6F5D26-CBE4-434D-B89D-6426D8374E21}" type="slidenum">
              <a:rPr lang="en-US" altLang="en-US"/>
              <a:pPr/>
              <a:t>‹#›</a:t>
            </a:fld>
            <a:endParaRPr lang="en-US" altLang="en-US"/>
          </a:p>
        </p:txBody>
      </p:sp>
    </p:spTree>
    <p:extLst>
      <p:ext uri="{BB962C8B-B14F-4D97-AF65-F5344CB8AC3E}">
        <p14:creationId xmlns:p14="http://schemas.microsoft.com/office/powerpoint/2010/main" val="73779461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3" name="Rectangle 5">
            <a:extLst>
              <a:ext uri="{FF2B5EF4-FFF2-40B4-BE49-F238E27FC236}">
                <a16:creationId xmlns:a16="http://schemas.microsoft.com/office/drawing/2014/main" id="{6223F7A7-E7B1-6741-AAB5-2E17054528C5}"/>
              </a:ext>
            </a:extLst>
          </p:cNvPr>
          <p:cNvSpPr>
            <a:spLocks noGrp="1" noChangeArrowheads="1"/>
          </p:cNvSpPr>
          <p:nvPr>
            <p:ph type="sldNum" sz="quarter" idx="10"/>
          </p:nvPr>
        </p:nvSpPr>
        <p:spPr>
          <a:xfrm>
            <a:off x="6596063" y="4663679"/>
            <a:ext cx="1905000" cy="342900"/>
          </a:xfrm>
        </p:spPr>
        <p:txBody>
          <a:bodyPr vert="horz" wrap="square" lIns="91440" tIns="45720" rIns="91440" bIns="45720" numCol="1" anchor="t" anchorCtr="0" compatLnSpc="1">
            <a:prstTxWarp prst="textNoShape">
              <a:avLst/>
            </a:prstTxWarp>
          </a:bodyPr>
          <a:lstStyle>
            <a:lvl1pPr>
              <a:defRPr>
                <a:solidFill>
                  <a:srgbClr val="578963"/>
                </a:solidFill>
              </a:defRPr>
            </a:lvl1pPr>
          </a:lstStyle>
          <a:p>
            <a:fld id="{E1EA0693-AC65-494F-BE29-821E5FF7783F}" type="slidenum">
              <a:rPr lang="en-US" altLang="en-US"/>
              <a:pPr/>
              <a:t>‹#›</a:t>
            </a:fld>
            <a:endParaRPr lang="en-US" altLang="en-US"/>
          </a:p>
        </p:txBody>
      </p:sp>
    </p:spTree>
    <p:extLst>
      <p:ext uri="{BB962C8B-B14F-4D97-AF65-F5344CB8AC3E}">
        <p14:creationId xmlns:p14="http://schemas.microsoft.com/office/powerpoint/2010/main" val="391425431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3375"/>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350"/>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a:t>Click to edit Master subtitle style</a:t>
            </a:r>
          </a:p>
        </p:txBody>
      </p:sp>
    </p:spTree>
    <p:extLst>
      <p:ext uri="{BB962C8B-B14F-4D97-AF65-F5344CB8AC3E}">
        <p14:creationId xmlns:p14="http://schemas.microsoft.com/office/powerpoint/2010/main" val="3509399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5722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4/5/24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5"/>
            <a:ext cx="7886700" cy="2139553"/>
          </a:xfrm>
        </p:spPr>
        <p:txBody>
          <a:bodyPr anchor="b"/>
          <a:lstStyle>
            <a:lvl1pPr>
              <a:defRPr sz="3375"/>
            </a:lvl1pPr>
          </a:lstStyle>
          <a:p>
            <a:r>
              <a:rPr lang="en-US"/>
              <a:t>Click to edit Master title style</a:t>
            </a:r>
          </a:p>
        </p:txBody>
      </p:sp>
      <p:sp>
        <p:nvSpPr>
          <p:cNvPr id="3" name="Text Placeholder 2"/>
          <p:cNvSpPr>
            <a:spLocks noGrp="1"/>
          </p:cNvSpPr>
          <p:nvPr>
            <p:ph type="body" idx="1"/>
          </p:nvPr>
        </p:nvSpPr>
        <p:spPr>
          <a:xfrm>
            <a:off x="623888" y="3442099"/>
            <a:ext cx="7886700" cy="1125140"/>
          </a:xfrm>
        </p:spPr>
        <p:txBody>
          <a:bodyPr/>
          <a:lstStyle>
            <a:lvl1pPr marL="0" indent="0">
              <a:buNone/>
              <a:defRPr sz="1350"/>
            </a:lvl1pPr>
            <a:lvl2pPr marL="257175" indent="0">
              <a:buNone/>
              <a:defRPr sz="1125"/>
            </a:lvl2pPr>
            <a:lvl3pPr marL="514350" indent="0">
              <a:buNone/>
              <a:defRPr sz="1013"/>
            </a:lvl3pPr>
            <a:lvl4pPr marL="771525" indent="0">
              <a:buNone/>
              <a:defRPr sz="900"/>
            </a:lvl4pPr>
            <a:lvl5pPr marL="1028700" indent="0">
              <a:buNone/>
              <a:defRPr sz="900"/>
            </a:lvl5pPr>
            <a:lvl6pPr marL="1285875" indent="0">
              <a:buNone/>
              <a:defRPr sz="900"/>
            </a:lvl6pPr>
            <a:lvl7pPr marL="1543050" indent="0">
              <a:buNone/>
              <a:defRPr sz="900"/>
            </a:lvl7pPr>
            <a:lvl8pPr marL="1800225" indent="0">
              <a:buNone/>
              <a:defRPr sz="900"/>
            </a:lvl8pPr>
            <a:lvl9pPr marL="2057400" indent="0">
              <a:buNone/>
              <a:defRPr sz="900"/>
            </a:lvl9pPr>
          </a:lstStyle>
          <a:p>
            <a:pPr lvl="0"/>
            <a:r>
              <a:rPr lang="en-US"/>
              <a:t>Click to edit Master text styles</a:t>
            </a:r>
          </a:p>
        </p:txBody>
      </p:sp>
    </p:spTree>
    <p:extLst>
      <p:ext uri="{BB962C8B-B14F-4D97-AF65-F5344CB8AC3E}">
        <p14:creationId xmlns:p14="http://schemas.microsoft.com/office/powerpoint/2010/main" val="258489231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485901"/>
            <a:ext cx="3810000" cy="305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485901"/>
            <a:ext cx="3810000" cy="305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722247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30241" y="1260872"/>
            <a:ext cx="3868737" cy="617934"/>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4" name="Content Placeholder 3"/>
          <p:cNvSpPr>
            <a:spLocks noGrp="1"/>
          </p:cNvSpPr>
          <p:nvPr>
            <p:ph sz="half" idx="2"/>
          </p:nvPr>
        </p:nvSpPr>
        <p:spPr>
          <a:xfrm>
            <a:off x="630241" y="1878806"/>
            <a:ext cx="3868737"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6" name="Content Placeholder 5"/>
          <p:cNvSpPr>
            <a:spLocks noGrp="1"/>
          </p:cNvSpPr>
          <p:nvPr>
            <p:ph sz="quarter" idx="4"/>
          </p:nvPr>
        </p:nvSpPr>
        <p:spPr>
          <a:xfrm>
            <a:off x="4629150" y="1878806"/>
            <a:ext cx="3887788"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573768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00352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005639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41" y="342900"/>
            <a:ext cx="2949575" cy="1200150"/>
          </a:xfrm>
        </p:spPr>
        <p:txBody>
          <a:bodyPr anchor="b"/>
          <a:lstStyle>
            <a:lvl1pPr>
              <a:defRPr sz="1800"/>
            </a:lvl1pPr>
          </a:lstStyle>
          <a:p>
            <a:r>
              <a:rPr lang="en-US"/>
              <a:t>Click to edit Master title style</a:t>
            </a:r>
          </a:p>
        </p:txBody>
      </p:sp>
      <p:sp>
        <p:nvSpPr>
          <p:cNvPr id="3" name="Content Placeholder 2"/>
          <p:cNvSpPr>
            <a:spLocks noGrp="1"/>
          </p:cNvSpPr>
          <p:nvPr>
            <p:ph idx="1"/>
          </p:nvPr>
        </p:nvSpPr>
        <p:spPr>
          <a:xfrm>
            <a:off x="3887788" y="740570"/>
            <a:ext cx="4629150" cy="3655219"/>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41" y="1543051"/>
            <a:ext cx="2949575" cy="2858691"/>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Click to edit Master text styles</a:t>
            </a:r>
          </a:p>
        </p:txBody>
      </p:sp>
    </p:spTree>
    <p:extLst>
      <p:ext uri="{BB962C8B-B14F-4D97-AF65-F5344CB8AC3E}">
        <p14:creationId xmlns:p14="http://schemas.microsoft.com/office/powerpoint/2010/main" val="11171718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41" y="342900"/>
            <a:ext cx="2949575" cy="1200150"/>
          </a:xfrm>
        </p:spPr>
        <p:txBody>
          <a:bodyPr anchor="b"/>
          <a:lstStyle>
            <a:lvl1pPr>
              <a:defRPr sz="1800"/>
            </a:lvl1pPr>
          </a:lstStyle>
          <a:p>
            <a:r>
              <a:rPr lang="en-US"/>
              <a:t>Click to edit Master title style</a:t>
            </a:r>
          </a:p>
        </p:txBody>
      </p:sp>
      <p:sp>
        <p:nvSpPr>
          <p:cNvPr id="3" name="Picture Placeholder 2"/>
          <p:cNvSpPr>
            <a:spLocks noGrp="1"/>
          </p:cNvSpPr>
          <p:nvPr>
            <p:ph type="pic" idx="1"/>
          </p:nvPr>
        </p:nvSpPr>
        <p:spPr>
          <a:xfrm>
            <a:off x="3887788" y="740570"/>
            <a:ext cx="4629150" cy="3655219"/>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pPr lvl="0"/>
            <a:endParaRPr lang="en-US" noProof="0"/>
          </a:p>
        </p:txBody>
      </p:sp>
      <p:sp>
        <p:nvSpPr>
          <p:cNvPr id="4" name="Text Placeholder 3"/>
          <p:cNvSpPr>
            <a:spLocks noGrp="1"/>
          </p:cNvSpPr>
          <p:nvPr>
            <p:ph type="body" sz="half" idx="2"/>
          </p:nvPr>
        </p:nvSpPr>
        <p:spPr>
          <a:xfrm>
            <a:off x="630241" y="1543051"/>
            <a:ext cx="2949575" cy="2858691"/>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Click to edit Master text styles</a:t>
            </a:r>
          </a:p>
        </p:txBody>
      </p:sp>
    </p:spTree>
    <p:extLst>
      <p:ext uri="{BB962C8B-B14F-4D97-AF65-F5344CB8AC3E}">
        <p14:creationId xmlns:p14="http://schemas.microsoft.com/office/powerpoint/2010/main" val="106922000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010926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171451"/>
            <a:ext cx="2057400" cy="43719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171451"/>
            <a:ext cx="6019800" cy="4371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180041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381000" y="171451"/>
            <a:ext cx="7772400" cy="828675"/>
          </a:xfrm>
        </p:spPr>
        <p:txBody>
          <a:bodyPr/>
          <a:lstStyle/>
          <a:p>
            <a:r>
              <a:rPr lang="en-US"/>
              <a:t>Click to edit Master title style</a:t>
            </a:r>
          </a:p>
        </p:txBody>
      </p:sp>
      <p:sp>
        <p:nvSpPr>
          <p:cNvPr id="3" name="Text Placeholder 2"/>
          <p:cNvSpPr>
            <a:spLocks noGrp="1"/>
          </p:cNvSpPr>
          <p:nvPr>
            <p:ph type="body" sz="half" idx="1"/>
          </p:nvPr>
        </p:nvSpPr>
        <p:spPr>
          <a:xfrm>
            <a:off x="838200" y="1485901"/>
            <a:ext cx="3810000" cy="305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p:cNvSpPr>
            <a:spLocks noGrp="1"/>
          </p:cNvSpPr>
          <p:nvPr>
            <p:ph type="clipArt" sz="half" idx="2"/>
          </p:nvPr>
        </p:nvSpPr>
        <p:spPr>
          <a:xfrm>
            <a:off x="4800600" y="1485901"/>
            <a:ext cx="3810000" cy="3057525"/>
          </a:xfrm>
        </p:spPr>
        <p:txBody>
          <a:bodyPr/>
          <a:lstStyle/>
          <a:p>
            <a:pPr lvl="0"/>
            <a:endParaRPr lang="en-US" noProof="0"/>
          </a:p>
        </p:txBody>
      </p:sp>
    </p:spTree>
    <p:extLst>
      <p:ext uri="{BB962C8B-B14F-4D97-AF65-F5344CB8AC3E}">
        <p14:creationId xmlns:p14="http://schemas.microsoft.com/office/powerpoint/2010/main" val="1012530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4/5/24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47481534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99912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4458549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4/5/24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428484727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4/5/24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46741099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4/5/24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88247328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4/5/24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39269191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1029886772"/>
      </p:ext>
    </p:extLst>
  </p:cSld>
  <p:clrMapOvr>
    <a:masterClrMapping/>
  </p:clrMapOvr>
  <p:transition spd="med">
    <p:wipe dir="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589293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a:prstGeom prst="rect">
            <a:avLst/>
          </a:prstGeom>
        </p:spPr>
        <p:txBody>
          <a:bodyPr/>
          <a:lstStyle>
            <a:lvl1pPr>
              <a:defRPr>
                <a:solidFill>
                  <a:srgbClr val="002060"/>
                </a:solidFill>
              </a:defRPr>
            </a:lvl1pPr>
          </a:lstStyle>
          <a:p>
            <a:r>
              <a:rPr lang="en-US" dirty="0"/>
              <a:t>Click to edit Master title style</a:t>
            </a:r>
          </a:p>
        </p:txBody>
      </p:sp>
      <p:sp>
        <p:nvSpPr>
          <p:cNvPr id="7" name="Rectangle 4">
            <a:extLst>
              <a:ext uri="{FF2B5EF4-FFF2-40B4-BE49-F238E27FC236}">
                <a16:creationId xmlns:a16="http://schemas.microsoft.com/office/drawing/2014/main" id="{51BECEEC-3BC9-4D4E-99DA-2E5AA4578487}"/>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a:prstGeom prst="rect">
            <a:avLst/>
          </a:prstGeom>
        </p:spPr>
        <p:txBody>
          <a:bodyPr/>
          <a:lstStyle>
            <a:lvl1pPr>
              <a:defRPr smtClean="0">
                <a:solidFill>
                  <a:srgbClr val="578963"/>
                </a:solidFill>
              </a:defRPr>
            </a:lvl1pPr>
          </a:lstStyle>
          <a:p>
            <a:pPr>
              <a:defRPr/>
            </a:pPr>
            <a:fld id="{441F42D0-7627-45E8-BCAB-6293FCFFA666}"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0228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4/5/24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69961183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a:prstGeom prst="rect">
            <a:avLst/>
          </a:prstGeo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a:prstGeom prst="rect">
            <a:avLst/>
          </a:prstGeo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15409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7992954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910260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74754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4/5/24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326831169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4/5/24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249789412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4/5/24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40632478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4/5/24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56995573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6576C04-D572-9D4D-8F10-3E7CBF2FDD8E}"/>
              </a:ext>
            </a:extLst>
          </p:cNvPr>
          <p:cNvSpPr>
            <a:spLocks noGrp="1"/>
          </p:cNvSpPr>
          <p:nvPr>
            <p:ph type="body" sz="quarter" idx="13"/>
          </p:nvPr>
        </p:nvSpPr>
        <p:spPr>
          <a:xfrm>
            <a:off x="457200" y="800100"/>
            <a:ext cx="8229599"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71668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4/5/24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408813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855358"/>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759078957"/>
      </p:ext>
    </p:extLst>
  </p:cSld>
  <p:clrMapOvr>
    <a:masterClrMapping/>
  </p:clrMapOvr>
  <p:transition spd="med">
    <p:wipe dir="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667985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image" Target="../media/image1.emf"/><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6" Type="http://schemas.openxmlformats.org/officeDocument/2006/relationships/image" Target="../media/image2.jpeg"/><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theme" Target="../theme/theme3.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3.wmf"/><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image" Target="../media/image4.jpeg"/><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theme" Target="../theme/theme6.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image" Target="../media/image5.emf"/></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image" Target="../media/image1.emf"/><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theme" Target="../theme/theme7.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image" Target="../media/image1.emf"/><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theme" Target="../theme/theme8.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8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Introduction to Databases (S24) - Lecture 11: Module II (4), Normalization, NoSQL (4)</a:t>
            </a:r>
            <a:r>
              <a:rPr lang="en-US" altLang="en-US" sz="800" i="1" dirty="0">
                <a:solidFill>
                  <a:schemeClr val="bg1"/>
                </a:solidFill>
              </a:rPr>
              <a:t>	</a:t>
            </a:r>
            <a:r>
              <a:rPr lang="en-US" altLang="en-US" sz="1000" i="1" dirty="0">
                <a:solidFill>
                  <a:schemeClr val="bg1"/>
                </a:solidFill>
              </a:rPr>
              <a:t>		</a:t>
            </a:r>
            <a:r>
              <a:rPr lang="de-DE" altLang="en-US" sz="800" i="1" dirty="0">
                <a:solidFill>
                  <a:schemeClr val="bg1"/>
                </a:solidFill>
              </a:rPr>
              <a:t>© Donald F. Ferguson, 2024</a:t>
            </a:r>
            <a:endParaRPr lang="en-US" altLang="en-US" sz="800" i="1" dirty="0">
              <a:solidFill>
                <a:schemeClr val="bg1"/>
              </a:solidFill>
            </a:endParaRPr>
          </a:p>
        </p:txBody>
      </p:sp>
      <p:pic>
        <p:nvPicPr>
          <p:cNvPr id="12" name="Picture 10"/>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653" r:id="rId8"/>
    <p:sldLayoutId id="2147493692" r:id="rId9"/>
    <p:sldLayoutId id="2147493693" r:id="rId10"/>
    <p:sldLayoutId id="2147493694" r:id="rId11"/>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(F23): Lecture 11: Module II, NoSQL 4</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1903236235"/>
      </p:ext>
    </p:extLst>
  </p:cSld>
  <p:clrMap bg1="lt1" tx1="dk1" bg2="lt2" tx2="dk2" accent1="accent1" accent2="accent2" accent3="accent3" accent4="accent4" accent5="accent5" accent6="accent6" hlink="hlink" folHlink="folHlink"/>
  <p:sldLayoutIdLst>
    <p:sldLayoutId id="2147493696" r:id="rId1"/>
    <p:sldLayoutId id="2147493697" r:id="rId2"/>
    <p:sldLayoutId id="2147493698" r:id="rId3"/>
    <p:sldLayoutId id="2147493699" r:id="rId4"/>
    <p:sldLayoutId id="2147493700" r:id="rId5"/>
    <p:sldLayoutId id="2147493701" r:id="rId6"/>
    <p:sldLayoutId id="2147493702" r:id="rId7"/>
    <p:sldLayoutId id="2147493703"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fld id="{B11C6810-CB31-4E30-9B86-57880A05BB4E}" type="slidenum">
              <a:rPr lang="en-US" altLang="en-US" smtClean="0"/>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17.</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A69B54C0-8EB7-4834-9342-A9C86C117E2A}"/>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6464763"/>
      </p:ext>
    </p:extLst>
  </p:cSld>
  <p:clrMap bg1="lt1" tx1="dk1" bg2="lt2" tx2="dk2" accent1="accent1" accent2="accent2" accent3="accent3" accent4="accent4" accent5="accent5" accent6="accent6" hlink="hlink" folHlink="folHlink"/>
  <p:sldLayoutIdLst>
    <p:sldLayoutId id="2147493705" r:id="rId1"/>
    <p:sldLayoutId id="2147493706" r:id="rId2"/>
    <p:sldLayoutId id="2147493707" r:id="rId3"/>
    <p:sldLayoutId id="2147493708" r:id="rId4"/>
    <p:sldLayoutId id="2147493709" r:id="rId5"/>
    <p:sldLayoutId id="2147493710" r:id="rId6"/>
    <p:sldLayoutId id="2147493711" r:id="rId7"/>
    <p:sldLayoutId id="2147493712" r:id="rId8"/>
    <p:sldLayoutId id="2147493713" r:id="rId9"/>
    <p:sldLayoutId id="2147493714" r:id="rId10"/>
    <p:sldLayoutId id="2147493715" r:id="rId11"/>
    <p:sldLayoutId id="2147493716" r:id="rId12"/>
    <p:sldLayoutId id="2147493717" r:id="rId13"/>
    <p:sldLayoutId id="2147493718" r:id="rId14"/>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8200" y="314325"/>
            <a:ext cx="7772400"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838200" y="1485900"/>
            <a:ext cx="7772400"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ChangeArrowheads="1"/>
          </p:cNvSpPr>
          <p:nvPr/>
        </p:nvSpPr>
        <p:spPr bwMode="auto">
          <a:xfrm>
            <a:off x="92076" y="4864740"/>
            <a:ext cx="4240745"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defTabSz="914400" eaLnBrk="0" hangingPunct="0"/>
            <a:r>
              <a:rPr lang="en-US" altLang="en-US" sz="1050">
                <a:solidFill>
                  <a:srgbClr val="005400"/>
                </a:solidFill>
                <a:latin typeface="Book Antiqua" charset="0"/>
                <a:ea typeface=""/>
              </a:rPr>
              <a:t>Database Management Systems 3ed,  R. Ramakrishnan and J. Gehrke</a:t>
            </a:r>
          </a:p>
        </p:txBody>
      </p:sp>
      <p:sp>
        <p:nvSpPr>
          <p:cNvPr id="1029" name="Rectangle 5"/>
          <p:cNvSpPr>
            <a:spLocks noChangeArrowheads="1"/>
          </p:cNvSpPr>
          <p:nvPr/>
        </p:nvSpPr>
        <p:spPr bwMode="auto">
          <a:xfrm>
            <a:off x="8743347" y="4864740"/>
            <a:ext cx="308579"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algn="r" defTabSz="914400" eaLnBrk="0" hangingPunct="0"/>
            <a:fld id="{4D2F033A-C844-BE4C-9F79-A0407238FB93}" type="slidenum">
              <a:rPr lang="en-US" altLang="en-US" sz="1050" smtClean="0">
                <a:solidFill>
                  <a:srgbClr val="005400"/>
                </a:solidFill>
                <a:latin typeface="Book Antiqua" charset="0"/>
                <a:ea typeface=""/>
              </a:rPr>
              <a:pPr algn="r" defTabSz="914400" eaLnBrk="0" hangingPunct="0"/>
              <a:t>‹#›</a:t>
            </a:fld>
            <a:endParaRPr lang="en-US" altLang="en-US" sz="1050">
              <a:solidFill>
                <a:srgbClr val="005400"/>
              </a:solidFill>
              <a:latin typeface="Book Antiqua" charset="0"/>
              <a:ea typeface=""/>
            </a:endParaRPr>
          </a:p>
        </p:txBody>
      </p:sp>
      <p:pic>
        <p:nvPicPr>
          <p:cNvPr id="1030" name="Picture 6"/>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83500" y="-114300"/>
            <a:ext cx="1485900"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840556476"/>
      </p:ext>
    </p:extLst>
  </p:cSld>
  <p:clrMap bg1="lt1" tx1="dk1" bg2="lt2" tx2="dk2" accent1="accent1" accent2="accent2" accent3="accent3" accent4="accent4" accent5="accent5" accent6="accent6" hlink="hlink" folHlink="folHlink"/>
  <p:sldLayoutIdLst>
    <p:sldLayoutId id="2147493720" r:id="rId1"/>
    <p:sldLayoutId id="2147493721" r:id="rId2"/>
    <p:sldLayoutId id="2147493722" r:id="rId3"/>
    <p:sldLayoutId id="2147493723" r:id="rId4"/>
    <p:sldLayoutId id="2147493724" r:id="rId5"/>
    <p:sldLayoutId id="2147493725" r:id="rId6"/>
    <p:sldLayoutId id="2147493726" r:id="rId7"/>
    <p:sldLayoutId id="2147493727" r:id="rId8"/>
    <p:sldLayoutId id="2147493728" r:id="rId9"/>
    <p:sldLayoutId id="2147493729" r:id="rId10"/>
    <p:sldLayoutId id="2147493730" r:id="rId11"/>
  </p:sldLayoutIdLst>
  <p:txStyles>
    <p:titleStyle>
      <a:lvl1pPr algn="l" rtl="0" eaLnBrk="0" fontAlgn="base" hangingPunct="0">
        <a:spcBef>
          <a:spcPct val="0"/>
        </a:spcBef>
        <a:spcAft>
          <a:spcPct val="0"/>
        </a:spcAft>
        <a:defRPr sz="3000" i="1" kern="1200">
          <a:solidFill>
            <a:schemeClr val="tx2"/>
          </a:solidFill>
          <a:latin typeface="+mj-lt"/>
          <a:ea typeface="+mj-ea"/>
          <a:cs typeface="+mj-cs"/>
        </a:defRPr>
      </a:lvl1pPr>
      <a:lvl2pPr algn="l" rtl="0" eaLnBrk="0" fontAlgn="base" hangingPunct="0">
        <a:spcBef>
          <a:spcPct val="0"/>
        </a:spcBef>
        <a:spcAft>
          <a:spcPct val="0"/>
        </a:spcAft>
        <a:defRPr sz="3000" i="1">
          <a:solidFill>
            <a:schemeClr val="tx2"/>
          </a:solidFill>
          <a:latin typeface="Book Antiqua" charset="0"/>
        </a:defRPr>
      </a:lvl2pPr>
      <a:lvl3pPr algn="l" rtl="0" eaLnBrk="0" fontAlgn="base" hangingPunct="0">
        <a:spcBef>
          <a:spcPct val="0"/>
        </a:spcBef>
        <a:spcAft>
          <a:spcPct val="0"/>
        </a:spcAft>
        <a:defRPr sz="3000" i="1">
          <a:solidFill>
            <a:schemeClr val="tx2"/>
          </a:solidFill>
          <a:latin typeface="Book Antiqua" charset="0"/>
        </a:defRPr>
      </a:lvl3pPr>
      <a:lvl4pPr algn="l" rtl="0" eaLnBrk="0" fontAlgn="base" hangingPunct="0">
        <a:spcBef>
          <a:spcPct val="0"/>
        </a:spcBef>
        <a:spcAft>
          <a:spcPct val="0"/>
        </a:spcAft>
        <a:defRPr sz="3000" i="1">
          <a:solidFill>
            <a:schemeClr val="tx2"/>
          </a:solidFill>
          <a:latin typeface="Book Antiqua" charset="0"/>
        </a:defRPr>
      </a:lvl4pPr>
      <a:lvl5pPr algn="l" rtl="0" eaLnBrk="0" fontAlgn="base" hangingPunct="0">
        <a:spcBef>
          <a:spcPct val="0"/>
        </a:spcBef>
        <a:spcAft>
          <a:spcPct val="0"/>
        </a:spcAft>
        <a:defRPr sz="3000" i="1">
          <a:solidFill>
            <a:schemeClr val="tx2"/>
          </a:solidFill>
          <a:latin typeface="Book Antiqua" charset="0"/>
        </a:defRPr>
      </a:lvl5pPr>
      <a:lvl6pPr marL="342900" algn="l" rtl="0" eaLnBrk="0" fontAlgn="base" hangingPunct="0">
        <a:spcBef>
          <a:spcPct val="0"/>
        </a:spcBef>
        <a:spcAft>
          <a:spcPct val="0"/>
        </a:spcAft>
        <a:defRPr sz="3000" i="1">
          <a:solidFill>
            <a:schemeClr val="tx2"/>
          </a:solidFill>
          <a:latin typeface="Book Antiqua" charset="0"/>
        </a:defRPr>
      </a:lvl6pPr>
      <a:lvl7pPr marL="685800" algn="l" rtl="0" eaLnBrk="0" fontAlgn="base" hangingPunct="0">
        <a:spcBef>
          <a:spcPct val="0"/>
        </a:spcBef>
        <a:spcAft>
          <a:spcPct val="0"/>
        </a:spcAft>
        <a:defRPr sz="3000" i="1">
          <a:solidFill>
            <a:schemeClr val="tx2"/>
          </a:solidFill>
          <a:latin typeface="Book Antiqua" charset="0"/>
        </a:defRPr>
      </a:lvl7pPr>
      <a:lvl8pPr marL="1028700" algn="l" rtl="0" eaLnBrk="0" fontAlgn="base" hangingPunct="0">
        <a:spcBef>
          <a:spcPct val="0"/>
        </a:spcBef>
        <a:spcAft>
          <a:spcPct val="0"/>
        </a:spcAft>
        <a:defRPr sz="3000" i="1">
          <a:solidFill>
            <a:schemeClr val="tx2"/>
          </a:solidFill>
          <a:latin typeface="Book Antiqua" charset="0"/>
        </a:defRPr>
      </a:lvl8pPr>
      <a:lvl9pPr marL="1371600" algn="l" rtl="0" eaLnBrk="0" fontAlgn="base" hangingPunct="0">
        <a:spcBef>
          <a:spcPct val="0"/>
        </a:spcBef>
        <a:spcAft>
          <a:spcPct val="0"/>
        </a:spcAft>
        <a:defRPr sz="3000" i="1">
          <a:solidFill>
            <a:schemeClr val="tx2"/>
          </a:solidFill>
          <a:latin typeface="Book Antiqua" charset="0"/>
        </a:defRPr>
      </a:lvl9pPr>
    </p:titleStyle>
    <p:bodyStyle>
      <a:lvl1pPr marL="257175" indent="-257175" algn="l" rtl="0" eaLnBrk="0" fontAlgn="base" hangingPunct="0">
        <a:spcBef>
          <a:spcPct val="20000"/>
        </a:spcBef>
        <a:spcAft>
          <a:spcPct val="0"/>
        </a:spcAft>
        <a:buClr>
          <a:schemeClr val="tx1"/>
        </a:buClr>
        <a:buSzPct val="75000"/>
        <a:buFont typeface="Wingdings" charset="2"/>
        <a:buChar char="v"/>
        <a:defRPr sz="2100" kern="1200">
          <a:solidFill>
            <a:schemeClr val="tx1"/>
          </a:solidFill>
          <a:latin typeface="+mn-lt"/>
          <a:ea typeface="+mn-ea"/>
          <a:cs typeface="+mn-cs"/>
        </a:defRPr>
      </a:lvl1pPr>
      <a:lvl2pPr marL="557213" indent="-214313" algn="l" rtl="0" eaLnBrk="0" fontAlgn="base" hangingPunct="0">
        <a:spcBef>
          <a:spcPct val="20000"/>
        </a:spcBef>
        <a:spcAft>
          <a:spcPct val="0"/>
        </a:spcAft>
        <a:buClr>
          <a:schemeClr val="tx1"/>
        </a:buClr>
        <a:buFont typeface="Wingdings" charset="2"/>
        <a:buChar char="§"/>
        <a:defRPr sz="1800" kern="1200">
          <a:solidFill>
            <a:schemeClr val="tx1"/>
          </a:solidFill>
          <a:latin typeface="+mn-lt"/>
          <a:ea typeface="+mn-ea"/>
          <a:cs typeface="+mn-cs"/>
        </a:defRPr>
      </a:lvl2pPr>
      <a:lvl3pPr marL="857250" indent="-171450" algn="l" rtl="0" eaLnBrk="0" fontAlgn="base" hangingPunct="0">
        <a:spcBef>
          <a:spcPct val="20000"/>
        </a:spcBef>
        <a:spcAft>
          <a:spcPct val="0"/>
        </a:spcAft>
        <a:buClr>
          <a:schemeClr val="tx1"/>
        </a:buClr>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4pPr>
      <a:lvl5pPr marL="15430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984972B-0779-A547-A931-A7CB859786CC}"/>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23940" name="Text Box 4">
            <a:extLst>
              <a:ext uri="{FF2B5EF4-FFF2-40B4-BE49-F238E27FC236}">
                <a16:creationId xmlns:a16="http://schemas.microsoft.com/office/drawing/2014/main" id="{9AA1738C-D88B-484C-9923-2BA840D97BB8}"/>
              </a:ext>
            </a:extLst>
          </p:cNvPr>
          <p:cNvSpPr txBox="1">
            <a:spLocks noChangeArrowheads="1"/>
          </p:cNvSpPr>
          <p:nvPr/>
        </p:nvSpPr>
        <p:spPr bwMode="auto">
          <a:xfrm>
            <a:off x="7025878" y="4960144"/>
            <a:ext cx="1854995" cy="207749"/>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a:defRPr sz="1600">
                <a:solidFill>
                  <a:schemeClr val="tx1"/>
                </a:solidFill>
                <a:latin typeface="Helvetica" pitchFamily="2" charset="0"/>
                <a:ea typeface="ＭＳ Ｐゴシック" panose="020B0600070205080204" pitchFamily="34" charset="-128"/>
              </a:defRPr>
            </a:lvl3pPr>
            <a:lvl4pPr>
              <a:defRPr sz="1600">
                <a:solidFill>
                  <a:schemeClr val="tx1"/>
                </a:solidFill>
                <a:latin typeface="Helvetica" pitchFamily="2" charset="0"/>
                <a:ea typeface="ＭＳ Ｐゴシック" panose="020B0600070205080204" pitchFamily="34" charset="-128"/>
              </a:defRPr>
            </a:lvl4pPr>
            <a:lvl5pPr>
              <a:defRPr sz="1600">
                <a:solidFill>
                  <a:schemeClr val="tx1"/>
                </a:solidFill>
                <a:latin typeface="Helvetica" pitchFamily="2"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lgn="ctr">
              <a:spcBef>
                <a:spcPct val="50000"/>
              </a:spcBef>
              <a:defRPr/>
            </a:pPr>
            <a:r>
              <a:rPr lang="en-US" altLang="en-US" sz="750" b="1">
                <a:solidFill>
                  <a:srgbClr val="000099"/>
                </a:solidFill>
              </a:rPr>
              <a:t>©Silberschatz, Korth and Sudarshan</a:t>
            </a:r>
          </a:p>
        </p:txBody>
      </p:sp>
      <p:sp>
        <p:nvSpPr>
          <p:cNvPr id="423941" name="Text Box 5">
            <a:extLst>
              <a:ext uri="{FF2B5EF4-FFF2-40B4-BE49-F238E27FC236}">
                <a16:creationId xmlns:a16="http://schemas.microsoft.com/office/drawing/2014/main" id="{F8F81DC0-8D31-0540-832E-472972B696A3}"/>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lgn="ctr">
              <a:spcBef>
                <a:spcPct val="50000"/>
              </a:spcBef>
            </a:pPr>
            <a:r>
              <a:rPr lang="en-US" altLang="en-US" sz="750" b="1">
                <a:solidFill>
                  <a:srgbClr val="000099"/>
                </a:solidFill>
              </a:rPr>
              <a:t>20.</a:t>
            </a:r>
            <a:fld id="{45CAC434-9ADB-DA49-B40F-91D1AA528327}" type="slidenum">
              <a:rPr lang="en-US" altLang="en-US" sz="750" b="1">
                <a:solidFill>
                  <a:srgbClr val="000099"/>
                </a:solidFill>
              </a:rPr>
              <a:pPr algn="ctr">
                <a:spcBef>
                  <a:spcPct val="50000"/>
                </a:spcBef>
              </a:pPr>
              <a:t>‹#›</a:t>
            </a:fld>
            <a:endParaRPr lang="en-US" altLang="en-US" sz="750" b="1">
              <a:solidFill>
                <a:srgbClr val="000099"/>
              </a:solidFill>
            </a:endParaRPr>
          </a:p>
        </p:txBody>
      </p:sp>
      <p:sp>
        <p:nvSpPr>
          <p:cNvPr id="423942" name="Rectangle 6">
            <a:extLst>
              <a:ext uri="{FF2B5EF4-FFF2-40B4-BE49-F238E27FC236}">
                <a16:creationId xmlns:a16="http://schemas.microsoft.com/office/drawing/2014/main" id="{E0716F33-0535-3A41-B7F2-A5D3B0E510A2}"/>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423943" name="Text Box 7">
            <a:extLst>
              <a:ext uri="{FF2B5EF4-FFF2-40B4-BE49-F238E27FC236}">
                <a16:creationId xmlns:a16="http://schemas.microsoft.com/office/drawing/2014/main" id="{D6B67FAC-1EC5-7548-9FBC-16A36A3FAA95}"/>
              </a:ext>
            </a:extLst>
          </p:cNvPr>
          <p:cNvSpPr txBox="1">
            <a:spLocks noChangeArrowheads="1"/>
          </p:cNvSpPr>
          <p:nvPr/>
        </p:nvSpPr>
        <p:spPr bwMode="auto">
          <a:xfrm>
            <a:off x="0" y="4960144"/>
            <a:ext cx="1996059" cy="207749"/>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a:defRPr sz="1600">
                <a:solidFill>
                  <a:schemeClr val="tx1"/>
                </a:solidFill>
                <a:latin typeface="Helvetica" pitchFamily="2" charset="0"/>
                <a:ea typeface="ＭＳ Ｐゴシック" panose="020B0600070205080204" pitchFamily="34" charset="-128"/>
              </a:defRPr>
            </a:lvl3pPr>
            <a:lvl4pPr>
              <a:defRPr sz="1600">
                <a:solidFill>
                  <a:schemeClr val="tx1"/>
                </a:solidFill>
                <a:latin typeface="Helvetica" pitchFamily="2" charset="0"/>
                <a:ea typeface="ＭＳ Ｐゴシック" panose="020B0600070205080204" pitchFamily="34" charset="-128"/>
              </a:defRPr>
            </a:lvl4pPr>
            <a:lvl5pPr>
              <a:defRPr sz="1600">
                <a:solidFill>
                  <a:schemeClr val="tx1"/>
                </a:solidFill>
                <a:latin typeface="Helvetica" pitchFamily="2"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spcBef>
                <a:spcPct val="50000"/>
              </a:spcBef>
              <a:defRPr/>
            </a:pPr>
            <a:r>
              <a:rPr lang="en-US" altLang="en-US" sz="750" b="1">
                <a:solidFill>
                  <a:srgbClr val="000099"/>
                </a:solidFill>
              </a:rPr>
              <a:t>Database System Concepts - 6</a:t>
            </a:r>
            <a:r>
              <a:rPr lang="en-US" altLang="en-US" sz="750" b="1" baseline="30000">
                <a:solidFill>
                  <a:srgbClr val="000099"/>
                </a:solidFill>
              </a:rPr>
              <a:t>th</a:t>
            </a:r>
            <a:r>
              <a:rPr lang="en-US" altLang="en-US" sz="750" b="1">
                <a:solidFill>
                  <a:srgbClr val="000099"/>
                </a:solidFill>
              </a:rPr>
              <a:t> Edition</a:t>
            </a:r>
          </a:p>
        </p:txBody>
      </p:sp>
      <p:sp>
        <p:nvSpPr>
          <p:cNvPr id="1031" name="Freeform 8">
            <a:extLst>
              <a:ext uri="{FF2B5EF4-FFF2-40B4-BE49-F238E27FC236}">
                <a16:creationId xmlns:a16="http://schemas.microsoft.com/office/drawing/2014/main" id="{AFC99BFE-31DC-5F4D-ADC0-C78C50493E98}"/>
              </a:ext>
            </a:extLst>
          </p:cNvPr>
          <p:cNvSpPr>
            <a:spLocks/>
          </p:cNvSpPr>
          <p:nvPr/>
        </p:nvSpPr>
        <p:spPr bwMode="auto">
          <a:xfrm>
            <a:off x="8916988" y="4083844"/>
            <a:ext cx="227012" cy="35719"/>
          </a:xfrm>
          <a:custGeom>
            <a:avLst/>
            <a:gdLst>
              <a:gd name="T0" fmla="*/ 0 w 285"/>
              <a:gd name="T1" fmla="*/ 46064 h 61"/>
              <a:gd name="T2" fmla="*/ 1593 w 285"/>
              <a:gd name="T3" fmla="*/ 37475 h 61"/>
              <a:gd name="T4" fmla="*/ 7169 w 285"/>
              <a:gd name="T5" fmla="*/ 26545 h 61"/>
              <a:gd name="T6" fmla="*/ 13541 w 285"/>
              <a:gd name="T7" fmla="*/ 19518 h 61"/>
              <a:gd name="T8" fmla="*/ 23896 w 285"/>
              <a:gd name="T9" fmla="*/ 13273 h 61"/>
              <a:gd name="T10" fmla="*/ 35844 w 285"/>
              <a:gd name="T11" fmla="*/ 7807 h 61"/>
              <a:gd name="T12" fmla="*/ 45402 w 285"/>
              <a:gd name="T13" fmla="*/ 4684 h 61"/>
              <a:gd name="T14" fmla="*/ 55757 w 285"/>
              <a:gd name="T15" fmla="*/ 1561 h 61"/>
              <a:gd name="T16" fmla="*/ 67705 w 285"/>
              <a:gd name="T17" fmla="*/ 0 h 61"/>
              <a:gd name="T18" fmla="*/ 79653 w 285"/>
              <a:gd name="T19" fmla="*/ 0 h 61"/>
              <a:gd name="T20" fmla="*/ 93991 w 285"/>
              <a:gd name="T21" fmla="*/ 0 h 61"/>
              <a:gd name="T22" fmla="*/ 109125 w 285"/>
              <a:gd name="T23" fmla="*/ 0 h 61"/>
              <a:gd name="T24" fmla="*/ 122666 w 285"/>
              <a:gd name="T25" fmla="*/ 1561 h 61"/>
              <a:gd name="T26" fmla="*/ 137800 w 285"/>
              <a:gd name="T27" fmla="*/ 4684 h 61"/>
              <a:gd name="T28" fmla="*/ 152934 w 285"/>
              <a:gd name="T29" fmla="*/ 6246 h 61"/>
              <a:gd name="T30" fmla="*/ 166475 w 285"/>
              <a:gd name="T31" fmla="*/ 9369 h 61"/>
              <a:gd name="T32" fmla="*/ 178423 w 285"/>
              <a:gd name="T33" fmla="*/ 11711 h 61"/>
              <a:gd name="T34" fmla="*/ 190371 w 285"/>
              <a:gd name="T35" fmla="*/ 14834 h 61"/>
              <a:gd name="T36" fmla="*/ 202319 w 285"/>
              <a:gd name="T37" fmla="*/ 17957 h 61"/>
              <a:gd name="T38" fmla="*/ 211878 w 285"/>
              <a:gd name="T39" fmla="*/ 19518 h 61"/>
              <a:gd name="T40" fmla="*/ 217454 w 285"/>
              <a:gd name="T41" fmla="*/ 21080 h 61"/>
              <a:gd name="T42" fmla="*/ 225419 w 285"/>
              <a:gd name="T43" fmla="*/ 24203 h 61"/>
              <a:gd name="T44" fmla="*/ 222233 w 285"/>
              <a:gd name="T45" fmla="*/ 34352 h 61"/>
              <a:gd name="T46" fmla="*/ 217454 w 285"/>
              <a:gd name="T47" fmla="*/ 32791 h 61"/>
              <a:gd name="T48" fmla="*/ 207099 w 285"/>
              <a:gd name="T49" fmla="*/ 31230 h 61"/>
              <a:gd name="T50" fmla="*/ 191965 w 285"/>
              <a:gd name="T51" fmla="*/ 28107 h 61"/>
              <a:gd name="T52" fmla="*/ 183203 w 285"/>
              <a:gd name="T53" fmla="*/ 26545 h 61"/>
              <a:gd name="T54" fmla="*/ 173644 w 285"/>
              <a:gd name="T55" fmla="*/ 24984 h 61"/>
              <a:gd name="T56" fmla="*/ 164882 w 285"/>
              <a:gd name="T57" fmla="*/ 24203 h 61"/>
              <a:gd name="T58" fmla="*/ 156121 w 285"/>
              <a:gd name="T59" fmla="*/ 22641 h 61"/>
              <a:gd name="T60" fmla="*/ 144969 w 285"/>
              <a:gd name="T61" fmla="*/ 21080 h 61"/>
              <a:gd name="T62" fmla="*/ 137800 w 285"/>
              <a:gd name="T63" fmla="*/ 19518 h 61"/>
              <a:gd name="T64" fmla="*/ 129835 w 285"/>
              <a:gd name="T65" fmla="*/ 17957 h 61"/>
              <a:gd name="T66" fmla="*/ 122666 w 285"/>
              <a:gd name="T67" fmla="*/ 16395 h 61"/>
              <a:gd name="T68" fmla="*/ 113108 w 285"/>
              <a:gd name="T69" fmla="*/ 14834 h 61"/>
              <a:gd name="T70" fmla="*/ 87619 w 285"/>
              <a:gd name="T71" fmla="*/ 11711 h 61"/>
              <a:gd name="T72" fmla="*/ 66112 w 285"/>
              <a:gd name="T73" fmla="*/ 16395 h 61"/>
              <a:gd name="T74" fmla="*/ 46995 w 285"/>
              <a:gd name="T75" fmla="*/ 22641 h 61"/>
              <a:gd name="T76" fmla="*/ 42216 w 285"/>
              <a:gd name="T77" fmla="*/ 24203 h 61"/>
              <a:gd name="T78" fmla="*/ 34251 w 285"/>
              <a:gd name="T79" fmla="*/ 26545 h 61"/>
              <a:gd name="T80" fmla="*/ 25489 w 285"/>
              <a:gd name="T81" fmla="*/ 29668 h 61"/>
              <a:gd name="T82" fmla="*/ 18320 w 285"/>
              <a:gd name="T83" fmla="*/ 34352 h 61"/>
              <a:gd name="T84" fmla="*/ 5576 w 285"/>
              <a:gd name="T85" fmla="*/ 42941 h 61"/>
              <a:gd name="T86" fmla="*/ 1593 w 285"/>
              <a:gd name="T87" fmla="*/ 47625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1032" name="Picture 9" descr="Cover-6Ed">
            <a:extLst>
              <a:ext uri="{FF2B5EF4-FFF2-40B4-BE49-F238E27FC236}">
                <a16:creationId xmlns:a16="http://schemas.microsoft.com/office/drawing/2014/main" id="{970D54E9-3BDC-7B49-AB37-9A340226894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75" y="1"/>
            <a:ext cx="668338"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540928"/>
      </p:ext>
    </p:extLst>
  </p:cSld>
  <p:clrMap bg1="lt1" tx1="dk1" bg2="lt2" tx2="dk2" accent1="accent1" accent2="accent2" accent3="accent3" accent4="accent4" accent5="accent5" accent6="accent6" hlink="hlink" folHlink="folHlink"/>
  <p:sldLayoutIdLst>
    <p:sldLayoutId id="2147493732" r:id="rId1"/>
    <p:sldLayoutId id="2147493733" r:id="rId2"/>
    <p:sldLayoutId id="2147493734" r:id="rId3"/>
    <p:sldLayoutId id="2147493735" r:id="rId4"/>
    <p:sldLayoutId id="2147493736" r:id="rId5"/>
    <p:sldLayoutId id="2147493737" r:id="rId6"/>
    <p:sldLayoutId id="2147493738" r:id="rId7"/>
    <p:sldLayoutId id="2147493739" r:id="rId8"/>
    <p:sldLayoutId id="2147493740" r:id="rId9"/>
    <p:sldLayoutId id="2147493741" r:id="rId10"/>
    <p:sldLayoutId id="2147493742" r:id="rId11"/>
    <p:sldLayoutId id="2147493743" r:id="rId12"/>
    <p:sldLayoutId id="2147493744" r:id="rId13"/>
  </p:sldLayoutIdLst>
  <p:txStyles>
    <p:titleStyle>
      <a:lvl1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mj-lt"/>
          <a:ea typeface="ＭＳ Ｐゴシック" panose="020B0600070205080204" pitchFamily="34" charset="-128"/>
          <a:cs typeface="+mj-cs"/>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chemeClr val="tx2"/>
        </a:buClr>
        <a:buSzPct val="90000"/>
        <a:buFont typeface="Monotype Sorts" pitchFamily="2" charset="2"/>
        <a:buChar char="n"/>
        <a:defRPr kumimoji="1">
          <a:solidFill>
            <a:schemeClr val="tx1"/>
          </a:solidFill>
          <a:latin typeface="+mn-lt"/>
          <a:ea typeface="ＭＳ Ｐゴシック" panose="020B0600070205080204" pitchFamily="34" charset="-128"/>
          <a:cs typeface="+mn-cs"/>
        </a:defRPr>
      </a:lvl1pPr>
      <a:lvl2pPr marL="557213" indent="-214313" algn="l" rtl="0" eaLnBrk="0" fontAlgn="base" hangingPunct="0">
        <a:spcBef>
          <a:spcPct val="35000"/>
        </a:spcBef>
        <a:spcAft>
          <a:spcPct val="0"/>
        </a:spcAft>
        <a:buClr>
          <a:schemeClr val="folHlink"/>
        </a:buClr>
        <a:buSzPct val="80000"/>
        <a:buFont typeface="Monotype Sorts" pitchFamily="2" charset="2"/>
        <a:buChar char="l"/>
        <a:defRPr kumimoji="1">
          <a:solidFill>
            <a:schemeClr val="tx1"/>
          </a:solidFill>
          <a:latin typeface="+mn-lt"/>
          <a:ea typeface="ＭＳ Ｐゴシック" charset="-128"/>
        </a:defRPr>
      </a:lvl2pPr>
      <a:lvl3pPr marL="814388" indent="-171450" algn="l" rtl="0" eaLnBrk="0" fontAlgn="base" hangingPunct="0">
        <a:spcBef>
          <a:spcPct val="35000"/>
        </a:spcBef>
        <a:spcAft>
          <a:spcPct val="0"/>
        </a:spcAft>
        <a:buClr>
          <a:srgbClr val="33CC33"/>
        </a:buClr>
        <a:buSzPct val="75000"/>
        <a:buFont typeface="Webdings" pitchFamily="2" charset="2"/>
        <a:buChar char="4"/>
        <a:defRPr kumimoji="1">
          <a:solidFill>
            <a:schemeClr val="tx1"/>
          </a:solidFill>
          <a:latin typeface="+mn-lt"/>
          <a:ea typeface="ＭＳ Ｐゴシック"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a:solidFill>
            <a:schemeClr val="tx1"/>
          </a:solidFill>
          <a:latin typeface="+mn-lt"/>
          <a:ea typeface="ＭＳ Ｐゴシック" charset="-128"/>
        </a:defRPr>
      </a:lvl4pPr>
      <a:lvl5pPr marL="13287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604B9132-31BF-434C-A3A1-5365EFE649E1}"/>
              </a:ext>
            </a:extLst>
          </p:cNvPr>
          <p:cNvSpPr>
            <a:spLocks noGrp="1" noChangeArrowheads="1"/>
          </p:cNvSpPr>
          <p:nvPr>
            <p:ph type="title"/>
          </p:nvPr>
        </p:nvSpPr>
        <p:spPr bwMode="auto">
          <a:xfrm>
            <a:off x="381000" y="171450"/>
            <a:ext cx="77724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Click to edit Master title style</a:t>
            </a:r>
          </a:p>
        </p:txBody>
      </p:sp>
      <p:sp>
        <p:nvSpPr>
          <p:cNvPr id="5123" name="Rectangle 3">
            <a:extLst>
              <a:ext uri="{FF2B5EF4-FFF2-40B4-BE49-F238E27FC236}">
                <a16:creationId xmlns:a16="http://schemas.microsoft.com/office/drawing/2014/main" id="{73B0EC6A-CF67-DE49-B158-337ABBA36056}"/>
              </a:ext>
            </a:extLst>
          </p:cNvPr>
          <p:cNvSpPr>
            <a:spLocks noGrp="1" noChangeArrowheads="1"/>
          </p:cNvSpPr>
          <p:nvPr>
            <p:ph type="body" idx="1"/>
          </p:nvPr>
        </p:nvSpPr>
        <p:spPr bwMode="auto">
          <a:xfrm>
            <a:off x="838200" y="1485900"/>
            <a:ext cx="7772400" cy="305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323E39B0-B315-3D44-9425-127A5A238A0A}"/>
              </a:ext>
            </a:extLst>
          </p:cNvPr>
          <p:cNvSpPr>
            <a:spLocks noChangeArrowheads="1"/>
          </p:cNvSpPr>
          <p:nvPr/>
        </p:nvSpPr>
        <p:spPr bwMode="auto">
          <a:xfrm>
            <a:off x="93664" y="4893320"/>
            <a:ext cx="3206208" cy="171748"/>
          </a:xfrm>
          <a:prstGeom prst="rect">
            <a:avLst/>
          </a:prstGeom>
          <a:noFill/>
          <a:ln>
            <a:noFill/>
          </a:ln>
          <a:effectLst/>
        </p:spPr>
        <p:txBody>
          <a:bodyPr wrap="none" lIns="50900" tIns="25004" rIns="50900" bIns="25004" anchor="ctr">
            <a:spAutoFit/>
          </a:bodyPr>
          <a:lstStyle/>
          <a:p>
            <a:pPr defTabSz="514350">
              <a:defRPr/>
            </a:pPr>
            <a:r>
              <a:rPr lang="en-US" altLang="en-US" sz="788">
                <a:solidFill>
                  <a:srgbClr val="005400"/>
                </a:solidFill>
                <a:latin typeface="Book Antiqua" charset="0"/>
                <a:ea typeface=""/>
              </a:rPr>
              <a:t>Database Management Systems, 3ed, R. Ramakrishnan and J. Gehrke</a:t>
            </a:r>
          </a:p>
        </p:txBody>
      </p:sp>
      <p:sp>
        <p:nvSpPr>
          <p:cNvPr id="1029" name="Rectangle 5">
            <a:extLst>
              <a:ext uri="{FF2B5EF4-FFF2-40B4-BE49-F238E27FC236}">
                <a16:creationId xmlns:a16="http://schemas.microsoft.com/office/drawing/2014/main" id="{CA94D0A4-27E1-5B4B-B0DD-3ED780A23810}"/>
              </a:ext>
            </a:extLst>
          </p:cNvPr>
          <p:cNvSpPr>
            <a:spLocks noChangeArrowheads="1"/>
          </p:cNvSpPr>
          <p:nvPr/>
        </p:nvSpPr>
        <p:spPr bwMode="auto">
          <a:xfrm>
            <a:off x="8827303" y="4896237"/>
            <a:ext cx="224622" cy="165913"/>
          </a:xfrm>
          <a:prstGeom prst="rect">
            <a:avLst/>
          </a:prstGeom>
          <a:noFill/>
          <a:ln>
            <a:noFill/>
          </a:ln>
          <a:effectLst/>
        </p:spPr>
        <p:txBody>
          <a:bodyPr wrap="none" lIns="50900" tIns="25004" rIns="50900" bIns="25004" anchor="ctr">
            <a:spAutoFit/>
          </a:bodyPr>
          <a:lstStyle>
            <a:lvl1pPr defTabSz="685800">
              <a:defRPr sz="1600">
                <a:solidFill>
                  <a:schemeClr val="tx1"/>
                </a:solidFill>
                <a:latin typeface="Helvetica" pitchFamily="2" charset="0"/>
                <a:ea typeface="ＭＳ Ｐゴシック" panose="020B0600070205080204" pitchFamily="34" charset="-128"/>
              </a:defRPr>
            </a:lvl1pPr>
            <a:lvl2pPr marL="742950" indent="-285750" defTabSz="685800">
              <a:defRPr sz="1600">
                <a:solidFill>
                  <a:schemeClr val="tx1"/>
                </a:solidFill>
                <a:latin typeface="Helvetica" pitchFamily="2" charset="0"/>
                <a:ea typeface="ＭＳ Ｐゴシック" panose="020B0600070205080204" pitchFamily="34" charset="-128"/>
              </a:defRPr>
            </a:lvl2pPr>
            <a:lvl3pPr marL="1143000" indent="-228600" defTabSz="685800">
              <a:defRPr sz="1600">
                <a:solidFill>
                  <a:schemeClr val="tx1"/>
                </a:solidFill>
                <a:latin typeface="Helvetica" pitchFamily="2" charset="0"/>
                <a:ea typeface="ＭＳ Ｐゴシック" panose="020B0600070205080204" pitchFamily="34" charset="-128"/>
              </a:defRPr>
            </a:lvl3pPr>
            <a:lvl4pPr marL="1600200" indent="-228600" defTabSz="685800">
              <a:defRPr sz="1600">
                <a:solidFill>
                  <a:schemeClr val="tx1"/>
                </a:solidFill>
                <a:latin typeface="Helvetica" pitchFamily="2" charset="0"/>
                <a:ea typeface="ＭＳ Ｐゴシック" panose="020B0600070205080204" pitchFamily="34" charset="-128"/>
              </a:defRPr>
            </a:lvl4pPr>
            <a:lvl5pPr marL="2057400" indent="-228600" defTabSz="685800">
              <a:defRPr sz="1600">
                <a:solidFill>
                  <a:schemeClr val="tx1"/>
                </a:solidFill>
                <a:latin typeface="Helvetica" pitchFamily="2" charset="0"/>
                <a:ea typeface="ＭＳ Ｐゴシック" panose="020B0600070205080204" pitchFamily="34" charset="-128"/>
              </a:defRPr>
            </a:lvl5pPr>
            <a:lvl6pPr marL="25146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lgn="r"/>
            <a:fld id="{CE221BF0-44F0-CA4C-91B2-6556A41217E7}" type="slidenum">
              <a:rPr lang="en-US" altLang="en-US" sz="750">
                <a:solidFill>
                  <a:srgbClr val="005400"/>
                </a:solidFill>
                <a:latin typeface="Book Antiqua" panose="02040602050305030304" pitchFamily="18" charset="0"/>
              </a:rPr>
              <a:pPr algn="r"/>
              <a:t>‹#›</a:t>
            </a:fld>
            <a:endParaRPr lang="en-US" altLang="en-US" sz="750">
              <a:solidFill>
                <a:srgbClr val="005400"/>
              </a:solidFill>
              <a:latin typeface="Book Antiqua" panose="02040602050305030304" pitchFamily="18" charset="0"/>
            </a:endParaRPr>
          </a:p>
        </p:txBody>
      </p:sp>
      <p:pic>
        <p:nvPicPr>
          <p:cNvPr id="5126" name="Picture 6">
            <a:extLst>
              <a:ext uri="{FF2B5EF4-FFF2-40B4-BE49-F238E27FC236}">
                <a16:creationId xmlns:a16="http://schemas.microsoft.com/office/drawing/2014/main" id="{C78FC4A6-FC48-A54C-BD28-CF07EFB3E1A6}"/>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0"/>
            <a:ext cx="1485900" cy="778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5201262"/>
      </p:ext>
    </p:extLst>
  </p:cSld>
  <p:clrMap bg1="lt1" tx1="dk1" bg2="lt2" tx2="dk2" accent1="accent1" accent2="accent2" accent3="accent3" accent4="accent4" accent5="accent5" accent6="accent6" hlink="hlink" folHlink="folHlink"/>
  <p:sldLayoutIdLst>
    <p:sldLayoutId id="2147493746" r:id="rId1"/>
    <p:sldLayoutId id="2147493747" r:id="rId2"/>
    <p:sldLayoutId id="2147493748" r:id="rId3"/>
    <p:sldLayoutId id="2147493749" r:id="rId4"/>
    <p:sldLayoutId id="2147493750" r:id="rId5"/>
    <p:sldLayoutId id="2147493751" r:id="rId6"/>
    <p:sldLayoutId id="2147493752" r:id="rId7"/>
    <p:sldLayoutId id="2147493753" r:id="rId8"/>
    <p:sldLayoutId id="2147493754" r:id="rId9"/>
    <p:sldLayoutId id="2147493755" r:id="rId10"/>
    <p:sldLayoutId id="2147493756" r:id="rId11"/>
    <p:sldLayoutId id="2147493757" r:id="rId12"/>
  </p:sldLayoutIdLst>
  <p:txStyles>
    <p:titleStyle>
      <a:lvl1pPr algn="l" rtl="0" eaLnBrk="0" fontAlgn="base" hangingPunct="0">
        <a:spcBef>
          <a:spcPct val="0"/>
        </a:spcBef>
        <a:spcAft>
          <a:spcPct val="0"/>
        </a:spcAft>
        <a:defRPr sz="2250" i="1" kern="1200">
          <a:solidFill>
            <a:schemeClr val="tx2"/>
          </a:solidFill>
          <a:latin typeface="+mj-lt"/>
          <a:ea typeface="+mj-ea"/>
          <a:cs typeface="+mj-cs"/>
        </a:defRPr>
      </a:lvl1pPr>
      <a:lvl2pPr algn="l" rtl="0" eaLnBrk="0" fontAlgn="base" hangingPunct="0">
        <a:spcBef>
          <a:spcPct val="0"/>
        </a:spcBef>
        <a:spcAft>
          <a:spcPct val="0"/>
        </a:spcAft>
        <a:defRPr sz="2250" i="1">
          <a:solidFill>
            <a:schemeClr val="tx2"/>
          </a:solidFill>
          <a:latin typeface="Book Antiqua" charset="0"/>
        </a:defRPr>
      </a:lvl2pPr>
      <a:lvl3pPr algn="l" rtl="0" eaLnBrk="0" fontAlgn="base" hangingPunct="0">
        <a:spcBef>
          <a:spcPct val="0"/>
        </a:spcBef>
        <a:spcAft>
          <a:spcPct val="0"/>
        </a:spcAft>
        <a:defRPr sz="2250" i="1">
          <a:solidFill>
            <a:schemeClr val="tx2"/>
          </a:solidFill>
          <a:latin typeface="Book Antiqua" charset="0"/>
        </a:defRPr>
      </a:lvl3pPr>
      <a:lvl4pPr algn="l" rtl="0" eaLnBrk="0" fontAlgn="base" hangingPunct="0">
        <a:spcBef>
          <a:spcPct val="0"/>
        </a:spcBef>
        <a:spcAft>
          <a:spcPct val="0"/>
        </a:spcAft>
        <a:defRPr sz="2250" i="1">
          <a:solidFill>
            <a:schemeClr val="tx2"/>
          </a:solidFill>
          <a:latin typeface="Book Antiqua" charset="0"/>
        </a:defRPr>
      </a:lvl4pPr>
      <a:lvl5pPr algn="l" rtl="0" eaLnBrk="0" fontAlgn="base" hangingPunct="0">
        <a:spcBef>
          <a:spcPct val="0"/>
        </a:spcBef>
        <a:spcAft>
          <a:spcPct val="0"/>
        </a:spcAft>
        <a:defRPr sz="2250" i="1">
          <a:solidFill>
            <a:schemeClr val="tx2"/>
          </a:solidFill>
          <a:latin typeface="Book Antiqua" charset="0"/>
        </a:defRPr>
      </a:lvl5pPr>
      <a:lvl6pPr marL="257175" algn="l" rtl="0" eaLnBrk="0" fontAlgn="base" hangingPunct="0">
        <a:spcBef>
          <a:spcPct val="0"/>
        </a:spcBef>
        <a:spcAft>
          <a:spcPct val="0"/>
        </a:spcAft>
        <a:defRPr sz="2250" i="1">
          <a:solidFill>
            <a:schemeClr val="tx2"/>
          </a:solidFill>
          <a:latin typeface="Book Antiqua" charset="0"/>
        </a:defRPr>
      </a:lvl6pPr>
      <a:lvl7pPr marL="514350" algn="l" rtl="0" eaLnBrk="0" fontAlgn="base" hangingPunct="0">
        <a:spcBef>
          <a:spcPct val="0"/>
        </a:spcBef>
        <a:spcAft>
          <a:spcPct val="0"/>
        </a:spcAft>
        <a:defRPr sz="2250" i="1">
          <a:solidFill>
            <a:schemeClr val="tx2"/>
          </a:solidFill>
          <a:latin typeface="Book Antiqua" charset="0"/>
        </a:defRPr>
      </a:lvl7pPr>
      <a:lvl8pPr marL="771525" algn="l" rtl="0" eaLnBrk="0" fontAlgn="base" hangingPunct="0">
        <a:spcBef>
          <a:spcPct val="0"/>
        </a:spcBef>
        <a:spcAft>
          <a:spcPct val="0"/>
        </a:spcAft>
        <a:defRPr sz="2250" i="1">
          <a:solidFill>
            <a:schemeClr val="tx2"/>
          </a:solidFill>
          <a:latin typeface="Book Antiqua" charset="0"/>
        </a:defRPr>
      </a:lvl8pPr>
      <a:lvl9pPr marL="1028700" algn="l" rtl="0" eaLnBrk="0" fontAlgn="base" hangingPunct="0">
        <a:spcBef>
          <a:spcPct val="0"/>
        </a:spcBef>
        <a:spcAft>
          <a:spcPct val="0"/>
        </a:spcAft>
        <a:defRPr sz="2250" i="1">
          <a:solidFill>
            <a:schemeClr val="tx2"/>
          </a:solidFill>
          <a:latin typeface="Book Antiqua" charset="0"/>
        </a:defRPr>
      </a:lvl9pPr>
    </p:titleStyle>
    <p:bodyStyle>
      <a:lvl1pPr marL="192881" indent="-192881" algn="l" rtl="0" eaLnBrk="0" fontAlgn="base" hangingPunct="0">
        <a:spcBef>
          <a:spcPct val="20000"/>
        </a:spcBef>
        <a:spcAft>
          <a:spcPct val="0"/>
        </a:spcAft>
        <a:buClr>
          <a:schemeClr val="tx1"/>
        </a:buClr>
        <a:buSzPct val="75000"/>
        <a:buFont typeface="Wingdings" pitchFamily="2" charset="2"/>
        <a:buChar char="v"/>
        <a:defRPr sz="1575" kern="1200">
          <a:solidFill>
            <a:schemeClr val="tx1"/>
          </a:solidFill>
          <a:latin typeface="+mn-lt"/>
          <a:ea typeface="+mn-ea"/>
          <a:cs typeface="+mn-cs"/>
        </a:defRPr>
      </a:lvl1pPr>
      <a:lvl2pPr marL="417910" indent="-160735" algn="l" rtl="0" eaLnBrk="0" fontAlgn="base" hangingPunct="0">
        <a:spcBef>
          <a:spcPct val="20000"/>
        </a:spcBef>
        <a:spcAft>
          <a:spcPct val="0"/>
        </a:spcAft>
        <a:buClr>
          <a:schemeClr val="tx1"/>
        </a:buClr>
        <a:buFont typeface="Wingdings" pitchFamily="2" charset="2"/>
        <a:buChar char="§"/>
        <a:defRPr kern="1200">
          <a:solidFill>
            <a:schemeClr val="tx1"/>
          </a:solidFill>
          <a:latin typeface="+mn-lt"/>
          <a:ea typeface="+mn-ea"/>
          <a:cs typeface="+mn-cs"/>
        </a:defRPr>
      </a:lvl2pPr>
      <a:lvl3pPr marL="642938" indent="-128588" algn="l" rtl="0" eaLnBrk="0" fontAlgn="base" hangingPunct="0">
        <a:spcBef>
          <a:spcPct val="20000"/>
        </a:spcBef>
        <a:spcAft>
          <a:spcPct val="0"/>
        </a:spcAft>
        <a:buClr>
          <a:schemeClr val="tx1"/>
        </a:buClr>
        <a:buChar char="•"/>
        <a:defRPr kern="1200">
          <a:solidFill>
            <a:schemeClr val="tx1"/>
          </a:solidFill>
          <a:latin typeface="+mn-lt"/>
          <a:ea typeface="+mn-ea"/>
          <a:cs typeface="+mn-cs"/>
        </a:defRPr>
      </a:lvl3pPr>
      <a:lvl4pPr marL="900113" indent="-128588" algn="l" rtl="0" eaLnBrk="0" fontAlgn="base" hangingPunct="0">
        <a:spcBef>
          <a:spcPct val="20000"/>
        </a:spcBef>
        <a:spcAft>
          <a:spcPct val="0"/>
        </a:spcAft>
        <a:buClr>
          <a:schemeClr val="tx1"/>
        </a:buClr>
        <a:buChar char="•"/>
        <a:defRPr kern="1200">
          <a:solidFill>
            <a:schemeClr val="tx1"/>
          </a:solidFill>
          <a:latin typeface="+mn-lt"/>
          <a:ea typeface="+mn-ea"/>
          <a:cs typeface="+mn-cs"/>
        </a:defRPr>
      </a:lvl4pPr>
      <a:lvl5pPr marL="1157288" indent="-128588" algn="l" rtl="0" eaLnBrk="0" fontAlgn="base" hangingPunct="0">
        <a:spcBef>
          <a:spcPct val="20000"/>
        </a:spcBef>
        <a:spcAft>
          <a:spcPct val="0"/>
        </a:spcAft>
        <a:buClr>
          <a:schemeClr val="tx1"/>
        </a:buClr>
        <a:buChar char="•"/>
        <a:defRPr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dirty="0">
                <a:solidFill>
                  <a:schemeClr val="bg1"/>
                </a:solidFill>
              </a:rPr>
              <a:t>Lecture 11: Normalization, Transactions</a:t>
            </a:r>
          </a:p>
          <a:p>
            <a:pPr marL="0" marR="0" indent="0" algn="l" defTabSz="457200" rtl="0" eaLnBrk="1" fontAlgn="base" latinLnBrk="0" hangingPunct="1">
              <a:lnSpc>
                <a:spcPct val="100000"/>
              </a:lnSpc>
              <a:spcBef>
                <a:spcPct val="0"/>
              </a:spcBef>
              <a:spcAft>
                <a:spcPct val="0"/>
              </a:spcAft>
              <a:buClrTx/>
              <a:buSzTx/>
              <a:buFontTx/>
              <a:buNone/>
              <a:tabLst/>
              <a:defRPr/>
            </a:pP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753829275"/>
      </p:ext>
    </p:extLst>
  </p:cSld>
  <p:clrMap bg1="lt1" tx1="dk1" bg2="lt2" tx2="dk2" accent1="accent1" accent2="accent2" accent3="accent3" accent4="accent4" accent5="accent5" accent6="accent6" hlink="hlink" folHlink="folHlink"/>
  <p:sldLayoutIdLst>
    <p:sldLayoutId id="2147493759" r:id="rId1"/>
    <p:sldLayoutId id="2147493760" r:id="rId2"/>
    <p:sldLayoutId id="2147493761" r:id="rId3"/>
    <p:sldLayoutId id="2147493762" r:id="rId4"/>
    <p:sldLayoutId id="2147493763" r:id="rId5"/>
    <p:sldLayoutId id="2147493764" r:id="rId6"/>
    <p:sldLayoutId id="2147493765" r:id="rId7"/>
    <p:sldLayoutId id="2147493766" r:id="rId8"/>
    <p:sldLayoutId id="2147493767" r:id="rId9"/>
    <p:sldLayoutId id="2147493768" r:id="rId10"/>
    <p:sldLayoutId id="2147493769" r:id="rId11"/>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(S23): </a:t>
            </a:r>
            <a:r>
              <a:rPr lang="en-US" altLang="en-US" sz="900" i="1" dirty="0">
                <a:solidFill>
                  <a:schemeClr val="bg1"/>
                </a:solidFill>
              </a:rPr>
              <a:t>Lecture 12: Transactions, Normalization, Scalability, REST, Big Data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3032215565"/>
      </p:ext>
    </p:extLst>
  </p:cSld>
  <p:clrMap bg1="lt1" tx1="dk1" bg2="lt2" tx2="dk2" accent1="accent1" accent2="accent2" accent3="accent3" accent4="accent4" accent5="accent5" accent6="accent6" hlink="hlink" folHlink="folHlink"/>
  <p:sldLayoutIdLst>
    <p:sldLayoutId id="2147493771" r:id="rId1"/>
    <p:sldLayoutId id="2147493772" r:id="rId2"/>
    <p:sldLayoutId id="2147493773" r:id="rId3"/>
    <p:sldLayoutId id="2147493774" r:id="rId4"/>
    <p:sldLayoutId id="2147493775" r:id="rId5"/>
    <p:sldLayoutId id="2147493776" r:id="rId6"/>
    <p:sldLayoutId id="2147493777" r:id="rId7"/>
    <p:sldLayoutId id="2147493778" r:id="rId8"/>
    <p:sldLayoutId id="2147493779" r:id="rId9"/>
    <p:sldLayoutId id="2147493780" r:id="rId10"/>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33.xml"/><Relationship Id="rId4" Type="http://schemas.openxmlformats.org/officeDocument/2006/relationships/image" Target="../media/image1.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1.emf"/></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8" Type="http://schemas.openxmlformats.org/officeDocument/2006/relationships/hyperlink" Target="https://en.wikipedia.org/wiki/Transactional_memory" TargetMode="External"/><Relationship Id="rId13" Type="http://schemas.openxmlformats.org/officeDocument/2006/relationships/hyperlink" Target="https://en.wikipedia.org/wiki/Isolation_(computer_science)" TargetMode="External"/><Relationship Id="rId3" Type="http://schemas.openxmlformats.org/officeDocument/2006/relationships/hyperlink" Target="https://en.wikipedia.org/wiki/Database" TargetMode="External"/><Relationship Id="rId7" Type="http://schemas.openxmlformats.org/officeDocument/2006/relationships/hyperlink" Target="https://en.wikipedia.org/wiki/Database_transaction" TargetMode="External"/><Relationship Id="rId12" Type="http://schemas.openxmlformats.org/officeDocument/2006/relationships/hyperlink" Target="https://en.wikipedia.org/wiki/Schedule_(computer_science)" TargetMode="External"/><Relationship Id="rId2" Type="http://schemas.openxmlformats.org/officeDocument/2006/relationships/hyperlink" Target="https://en.wikipedia.org/wiki/Concurrency_control" TargetMode="External"/><Relationship Id="rId1" Type="http://schemas.openxmlformats.org/officeDocument/2006/relationships/slideLayout" Target="../slideLayouts/slideLayout1.xml"/><Relationship Id="rId6" Type="http://schemas.openxmlformats.org/officeDocument/2006/relationships/hyperlink" Target="https://en.wikipedia.org/wiki/Transaction_processing" TargetMode="External"/><Relationship Id="rId11" Type="http://schemas.openxmlformats.org/officeDocument/2006/relationships/hyperlink" Target="https://en.wikipedia.org/wiki/Distributed_computing" TargetMode="External"/><Relationship Id="rId5" Type="http://schemas.openxmlformats.org/officeDocument/2006/relationships/hyperlink" Target="https://en.wikipedia.org/wiki/Serializability#cite_note-Weikum01-2" TargetMode="External"/><Relationship Id="rId10" Type="http://schemas.openxmlformats.org/officeDocument/2006/relationships/hyperlink" Target="https://en.wikipedia.org/wiki/Software_transactional_memory" TargetMode="External"/><Relationship Id="rId4" Type="http://schemas.openxmlformats.org/officeDocument/2006/relationships/hyperlink" Target="https://en.wikipedia.org/wiki/Serializability#cite_note-Bernstein87-1" TargetMode="External"/><Relationship Id="rId9" Type="http://schemas.openxmlformats.org/officeDocument/2006/relationships/hyperlink" Target="https://en.wikipedia.org/wiki/Serializability#cite_note-Herlihy1993-3"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en.wikipedia.org/wiki/Isolation_(database_systems)" TargetMode="External"/><Relationship Id="rId2" Type="http://schemas.openxmlformats.org/officeDocument/2006/relationships/hyperlink" Target="https://en.wikipedia.org/wiki/Schedule_(computer_science)" TargetMode="External"/><Relationship Id="rId1" Type="http://schemas.openxmlformats.org/officeDocument/2006/relationships/slideLayout" Target="../slideLayouts/slideLayout1.xml"/><Relationship Id="rId4" Type="http://schemas.openxmlformats.org/officeDocument/2006/relationships/hyperlink" Target="https://en.wikipedia.org/wiki/Database_transaction"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hyperlink" Target="https://en.wikipedia.org/wiki/Isolation_(database_systems)#Non-repeatable_reads" TargetMode="External"/><Relationship Id="rId3" Type="http://schemas.openxmlformats.org/officeDocument/2006/relationships/hyperlink" Target="https://en.wikipedia.org/wiki/Serializability" TargetMode="External"/><Relationship Id="rId7" Type="http://schemas.openxmlformats.org/officeDocument/2006/relationships/hyperlink" Target="https://en.wikipedia.org/wiki/Isolation_(database_systems)#cite_note-4" TargetMode="External"/><Relationship Id="rId2" Type="http://schemas.openxmlformats.org/officeDocument/2006/relationships/hyperlink" Target="https://en.wikipedia.org/wiki/Concurrency_control" TargetMode="External"/><Relationship Id="rId1" Type="http://schemas.openxmlformats.org/officeDocument/2006/relationships/slideLayout" Target="../slideLayouts/slideLayout1.xml"/><Relationship Id="rId6" Type="http://schemas.openxmlformats.org/officeDocument/2006/relationships/hyperlink" Target="https://en.wikipedia.org/wiki/Isolation_(database_systems)#cite_note-3" TargetMode="External"/><Relationship Id="rId5" Type="http://schemas.openxmlformats.org/officeDocument/2006/relationships/hyperlink" Target="https://en.wikipedia.org/wiki/Isolation_(database_systems)#Phantom_reads" TargetMode="External"/><Relationship Id="rId4" Type="http://schemas.openxmlformats.org/officeDocument/2006/relationships/hyperlink" Target="https://en.wikipedia.org/wiki/Select_(SQL)" TargetMode="External"/><Relationship Id="rId9" Type="http://schemas.openxmlformats.org/officeDocument/2006/relationships/hyperlink" Target="https://en.wikipedia.org/wiki/Isolation_(database_systems)#Dirty_reads"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6.xml"/></Relationships>
</file>

<file path=ppt/slides/_rels/slide4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4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6.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9.xml"/></Relationships>
</file>

<file path=ppt/slides/_rels/slide47.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notesSlide" Target="../notesSlides/notesSlide21.xml"/><Relationship Id="rId1" Type="http://schemas.openxmlformats.org/officeDocument/2006/relationships/slideLayout" Target="../slideLayouts/slideLayout69.xml"/><Relationship Id="rId6" Type="http://schemas.openxmlformats.org/officeDocument/2006/relationships/image" Target="../media/image25.emf"/><Relationship Id="rId5" Type="http://schemas.openxmlformats.org/officeDocument/2006/relationships/oleObject" Target="../embeddings/oleObject2.bin"/><Relationship Id="rId10" Type="http://schemas.openxmlformats.org/officeDocument/2006/relationships/image" Target="../media/image27.emf"/><Relationship Id="rId4" Type="http://schemas.openxmlformats.org/officeDocument/2006/relationships/image" Target="../media/image24.emf"/><Relationship Id="rId9" Type="http://schemas.openxmlformats.org/officeDocument/2006/relationships/oleObject" Target="../embeddings/oleObject4.bin"/></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59.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59.xml"/></Relationships>
</file>

<file path=ppt/slides/_rels/slide5.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5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6.xml"/></Relationships>
</file>

<file path=ppt/slides/_rels/slide5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31.xml"/><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6.xml"/></Relationships>
</file>

<file path=ppt/slides/_rels/slide69.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png"/><Relationship Id="rId1" Type="http://schemas.openxmlformats.org/officeDocument/2006/relationships/slideLayout" Target="../slideLayouts/slideLayout8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4.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6.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9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0.xml"/><Relationship Id="rId4" Type="http://schemas.openxmlformats.org/officeDocument/2006/relationships/image" Target="../media/image50.png"/></Relationships>
</file>

<file path=ppt/slides/_rels/slide91.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image" Target="../media/image51.png"/><Relationship Id="rId1" Type="http://schemas.openxmlformats.org/officeDocument/2006/relationships/slideLayout" Target="../slideLayouts/slideLayout10.xml"/><Relationship Id="rId4" Type="http://schemas.openxmlformats.org/officeDocument/2006/relationships/image" Target="../media/image53.tiff"/></Relationships>
</file>

<file path=ppt/slides/_rels/slide9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9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2024</a:t>
            </a:r>
            <a:br>
              <a:rPr lang="en-US" altLang="en-US" sz="2800" i="1" dirty="0"/>
            </a:br>
            <a:r>
              <a:rPr lang="en-US" altLang="en-US" sz="2800" i="1" dirty="0"/>
              <a:t>Lecture 11</a:t>
            </a:r>
            <a:br>
              <a:rPr lang="en-US" altLang="en-US" sz="2800" i="1" dirty="0"/>
            </a:br>
            <a:r>
              <a:rPr lang="en-US" altLang="en-US" sz="2800" i="1" dirty="0"/>
              <a:t>Module II (4), NoSQL (4)</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Example of Fund Transfer</a:t>
            </a:r>
          </a:p>
        </p:txBody>
      </p:sp>
      <p:sp>
        <p:nvSpPr>
          <p:cNvPr id="7171" name="Rectangle 3"/>
          <p:cNvSpPr>
            <a:spLocks noGrp="1" noChangeArrowheads="1"/>
          </p:cNvSpPr>
          <p:nvPr>
            <p:ph idx="1"/>
          </p:nvPr>
        </p:nvSpPr>
        <p:spPr>
          <a:xfrm>
            <a:off x="1622395" y="826873"/>
            <a:ext cx="5879237" cy="4025979"/>
          </a:xfrm>
        </p:spPr>
        <p:txBody>
          <a:bodyPr/>
          <a:lstStyle/>
          <a:p>
            <a:r>
              <a:rPr lang="en-US" altLang="en-US" sz="1200" dirty="0"/>
              <a:t>Transaction to transfer $50 from account A to account B:</a:t>
            </a:r>
          </a:p>
          <a:p>
            <a:pPr lvl="1">
              <a:buFont typeface="Monotype Sorts" charset="2"/>
              <a:buNone/>
            </a:pPr>
            <a:r>
              <a:rPr lang="en-US" altLang="en-US" sz="1050" dirty="0"/>
              <a:t>1.	</a:t>
            </a:r>
            <a:r>
              <a:rPr lang="en-US" altLang="en-US" sz="1050" b="1" dirty="0"/>
              <a:t>read</a:t>
            </a:r>
            <a:r>
              <a:rPr lang="en-US" altLang="en-US" sz="1050" dirty="0"/>
              <a:t>(</a:t>
            </a:r>
            <a:r>
              <a:rPr lang="en-US" altLang="en-US" sz="1050" i="1" dirty="0"/>
              <a:t>A</a:t>
            </a:r>
            <a:r>
              <a:rPr lang="en-US" altLang="en-US" sz="1050" dirty="0"/>
              <a:t>)</a:t>
            </a:r>
          </a:p>
          <a:p>
            <a:pPr lvl="1">
              <a:buFont typeface="Monotype Sorts" charset="2"/>
              <a:buNone/>
            </a:pPr>
            <a:r>
              <a:rPr lang="en-US" altLang="en-US" sz="1050" dirty="0"/>
              <a:t>2.	</a:t>
            </a:r>
            <a:r>
              <a:rPr lang="en-US" altLang="en-US" sz="1050" i="1" dirty="0"/>
              <a:t>A</a:t>
            </a:r>
            <a:r>
              <a:rPr lang="en-US" altLang="en-US" sz="1050" dirty="0"/>
              <a:t> := </a:t>
            </a:r>
            <a:r>
              <a:rPr lang="en-US" altLang="en-US" sz="1050" i="1" dirty="0"/>
              <a:t>A – </a:t>
            </a:r>
            <a:r>
              <a:rPr lang="en-US" altLang="en-US" sz="1050" dirty="0"/>
              <a:t>50</a:t>
            </a:r>
          </a:p>
          <a:p>
            <a:pPr lvl="1">
              <a:buFont typeface="Monotype Sorts" charset="2"/>
              <a:buNone/>
            </a:pPr>
            <a:r>
              <a:rPr lang="en-US" altLang="en-US" sz="1050" dirty="0"/>
              <a:t>3.	</a:t>
            </a:r>
            <a:r>
              <a:rPr lang="en-US" altLang="en-US" sz="1050" b="1" dirty="0"/>
              <a:t>write</a:t>
            </a:r>
            <a:r>
              <a:rPr lang="en-US" altLang="en-US" sz="1050" dirty="0"/>
              <a:t>(</a:t>
            </a:r>
            <a:r>
              <a:rPr lang="en-US" altLang="en-US" sz="1050" i="1" dirty="0"/>
              <a:t>A</a:t>
            </a:r>
            <a:r>
              <a:rPr lang="en-US" altLang="en-US" sz="1050" dirty="0"/>
              <a:t>)</a:t>
            </a:r>
          </a:p>
          <a:p>
            <a:pPr lvl="1">
              <a:buFont typeface="Monotype Sorts" charset="2"/>
              <a:buNone/>
            </a:pPr>
            <a:r>
              <a:rPr lang="en-US" altLang="en-US" sz="1050" dirty="0"/>
              <a:t>4.	</a:t>
            </a:r>
            <a:r>
              <a:rPr lang="en-US" altLang="en-US" sz="1050" b="1" dirty="0"/>
              <a:t>read</a:t>
            </a:r>
            <a:r>
              <a:rPr lang="en-US" altLang="en-US" sz="1050" dirty="0"/>
              <a:t>(</a:t>
            </a:r>
            <a:r>
              <a:rPr lang="en-US" altLang="en-US" sz="1050" i="1" dirty="0"/>
              <a:t>B</a:t>
            </a:r>
            <a:r>
              <a:rPr lang="en-US" altLang="en-US" sz="1050" dirty="0"/>
              <a:t>)</a:t>
            </a:r>
          </a:p>
          <a:p>
            <a:pPr lvl="1">
              <a:buFont typeface="Monotype Sorts" charset="2"/>
              <a:buNone/>
            </a:pPr>
            <a:r>
              <a:rPr lang="en-US" altLang="en-US" sz="1050" dirty="0"/>
              <a:t>5.	</a:t>
            </a:r>
            <a:r>
              <a:rPr lang="en-US" altLang="en-US" sz="1050" i="1" dirty="0"/>
              <a:t>B</a:t>
            </a:r>
            <a:r>
              <a:rPr lang="en-US" altLang="en-US" sz="1050" dirty="0"/>
              <a:t> := </a:t>
            </a:r>
            <a:r>
              <a:rPr lang="en-US" altLang="en-US" sz="1050" i="1" dirty="0"/>
              <a:t>B + </a:t>
            </a:r>
            <a:r>
              <a:rPr lang="en-US" altLang="en-US" sz="1050" dirty="0"/>
              <a:t>50</a:t>
            </a:r>
          </a:p>
          <a:p>
            <a:pPr lvl="1">
              <a:buFont typeface="Monotype Sorts" charset="2"/>
              <a:buNone/>
            </a:pPr>
            <a:r>
              <a:rPr lang="en-US" altLang="en-US" sz="1050" dirty="0"/>
              <a:t>6.	</a:t>
            </a:r>
            <a:r>
              <a:rPr lang="en-US" altLang="en-US" sz="1050" b="1" dirty="0"/>
              <a:t>write</a:t>
            </a:r>
            <a:r>
              <a:rPr lang="en-US" altLang="en-US" sz="1050" dirty="0"/>
              <a:t>(</a:t>
            </a:r>
            <a:r>
              <a:rPr lang="en-US" altLang="en-US" sz="1050" i="1" dirty="0"/>
              <a:t>B)</a:t>
            </a:r>
          </a:p>
          <a:p>
            <a:r>
              <a:rPr lang="en-US" altLang="en-US" sz="1200" b="1" dirty="0">
                <a:solidFill>
                  <a:srgbClr val="000099"/>
                </a:solidFill>
              </a:rPr>
              <a:t>Atomicity requirement</a:t>
            </a:r>
            <a:r>
              <a:rPr lang="en-US" altLang="en-US" sz="1200" dirty="0"/>
              <a:t> </a:t>
            </a:r>
          </a:p>
          <a:p>
            <a:pPr lvl="1"/>
            <a:r>
              <a:rPr lang="en-US" altLang="en-US" sz="1200" dirty="0"/>
              <a:t>If the transaction fails after step 3 and before step 6, money will be </a:t>
            </a:r>
            <a:r>
              <a:rPr lang="ja-JP" altLang="en-US" sz="1200" dirty="0"/>
              <a:t>“</a:t>
            </a:r>
            <a:r>
              <a:rPr lang="en-US" altLang="ja-JP" sz="1200" dirty="0"/>
              <a:t>lost</a:t>
            </a:r>
            <a:r>
              <a:rPr lang="ja-JP" altLang="en-US" sz="1200" dirty="0"/>
              <a:t>”</a:t>
            </a:r>
            <a:r>
              <a:rPr lang="en-US" altLang="ja-JP" sz="1200" dirty="0"/>
              <a:t> leading to an inconsistent database state</a:t>
            </a:r>
          </a:p>
          <a:p>
            <a:pPr lvl="2"/>
            <a:r>
              <a:rPr lang="en-US" altLang="en-US" sz="1200" dirty="0"/>
              <a:t>Failure could be due to software or hardware</a:t>
            </a:r>
          </a:p>
          <a:p>
            <a:pPr lvl="1"/>
            <a:r>
              <a:rPr lang="en-US" altLang="en-US" sz="1200" dirty="0"/>
              <a:t>The system should ensure that updates of a partially executed transaction are not reflected in the database</a:t>
            </a:r>
          </a:p>
          <a:p>
            <a:r>
              <a:rPr lang="en-US" altLang="en-US" sz="1200" b="1" dirty="0">
                <a:solidFill>
                  <a:srgbClr val="000099"/>
                </a:solidFill>
              </a:rPr>
              <a:t>Durability requirement</a:t>
            </a:r>
            <a:r>
              <a:rPr lang="en-US" altLang="en-US" sz="1200" dirty="0"/>
              <a:t> — once the user has been notified that the transaction has completed (i.e., the transfer of the $50 has taken place), the updates to the database by the transaction must persist even if there are software or hardware failures.</a:t>
            </a:r>
          </a:p>
        </p:txBody>
      </p:sp>
      <p:sp>
        <p:nvSpPr>
          <p:cNvPr id="2" name="Oval 1">
            <a:extLst>
              <a:ext uri="{FF2B5EF4-FFF2-40B4-BE49-F238E27FC236}">
                <a16:creationId xmlns:a16="http://schemas.microsoft.com/office/drawing/2014/main" id="{0DD8F88D-A1C0-0747-88F1-6ABD2ECDDFA2}"/>
              </a:ext>
            </a:extLst>
          </p:cNvPr>
          <p:cNvSpPr/>
          <p:nvPr/>
        </p:nvSpPr>
        <p:spPr bwMode="auto">
          <a:xfrm>
            <a:off x="5410200" y="1504950"/>
            <a:ext cx="381000" cy="381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Helvetica" charset="0"/>
                <a:ea typeface="ＭＳ Ｐゴシック" charset="-128"/>
                <a:cs typeface="+mn-cs"/>
              </a:rPr>
              <a:t>B</a:t>
            </a:r>
          </a:p>
        </p:txBody>
      </p:sp>
      <p:sp>
        <p:nvSpPr>
          <p:cNvPr id="5" name="Oval 4">
            <a:extLst>
              <a:ext uri="{FF2B5EF4-FFF2-40B4-BE49-F238E27FC236}">
                <a16:creationId xmlns:a16="http://schemas.microsoft.com/office/drawing/2014/main" id="{78A469CF-F853-8E4D-A6ED-27942F21E704}"/>
              </a:ext>
            </a:extLst>
          </p:cNvPr>
          <p:cNvSpPr/>
          <p:nvPr/>
        </p:nvSpPr>
        <p:spPr bwMode="auto">
          <a:xfrm>
            <a:off x="6092750" y="1508598"/>
            <a:ext cx="381000" cy="381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Helvetica" charset="0"/>
              <a:ea typeface="ＭＳ Ｐゴシック" charset="-128"/>
              <a:cs typeface="+mn-cs"/>
            </a:endParaRPr>
          </a:p>
        </p:txBody>
      </p:sp>
      <p:sp>
        <p:nvSpPr>
          <p:cNvPr id="6" name="Oval 5">
            <a:extLst>
              <a:ext uri="{FF2B5EF4-FFF2-40B4-BE49-F238E27FC236}">
                <a16:creationId xmlns:a16="http://schemas.microsoft.com/office/drawing/2014/main" id="{B4412886-89E3-794D-9751-F9435C9A6488}"/>
              </a:ext>
            </a:extLst>
          </p:cNvPr>
          <p:cNvSpPr/>
          <p:nvPr/>
        </p:nvSpPr>
        <p:spPr bwMode="auto">
          <a:xfrm>
            <a:off x="6775300" y="1504950"/>
            <a:ext cx="381000" cy="381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Helvetica" charset="0"/>
              <a:ea typeface="ＭＳ Ｐゴシック" charset="-128"/>
              <a:cs typeface="+mn-cs"/>
            </a:endParaRPr>
          </a:p>
        </p:txBody>
      </p:sp>
      <p:sp>
        <p:nvSpPr>
          <p:cNvPr id="7" name="Oval 6">
            <a:extLst>
              <a:ext uri="{FF2B5EF4-FFF2-40B4-BE49-F238E27FC236}">
                <a16:creationId xmlns:a16="http://schemas.microsoft.com/office/drawing/2014/main" id="{B789AD94-67F5-F943-921C-C8DF74AB0478}"/>
              </a:ext>
            </a:extLst>
          </p:cNvPr>
          <p:cNvSpPr/>
          <p:nvPr/>
        </p:nvSpPr>
        <p:spPr bwMode="auto">
          <a:xfrm>
            <a:off x="7501632" y="1504950"/>
            <a:ext cx="381000" cy="381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Helvetica" charset="0"/>
              <a:ea typeface="ＭＳ Ｐゴシック" charset="-128"/>
              <a:cs typeface="+mn-cs"/>
            </a:endParaRPr>
          </a:p>
        </p:txBody>
      </p:sp>
      <p:sp>
        <p:nvSpPr>
          <p:cNvPr id="8" name="Oval 7">
            <a:extLst>
              <a:ext uri="{FF2B5EF4-FFF2-40B4-BE49-F238E27FC236}">
                <a16:creationId xmlns:a16="http://schemas.microsoft.com/office/drawing/2014/main" id="{077E5FA4-7FD3-E242-8D22-A165B26AA2CA}"/>
              </a:ext>
            </a:extLst>
          </p:cNvPr>
          <p:cNvSpPr/>
          <p:nvPr/>
        </p:nvSpPr>
        <p:spPr bwMode="auto">
          <a:xfrm>
            <a:off x="8137950" y="1504950"/>
            <a:ext cx="381000" cy="381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Helvetica" charset="0"/>
                <a:ea typeface="ＭＳ Ｐゴシック" charset="-128"/>
                <a:cs typeface="+mn-cs"/>
              </a:rPr>
              <a:t>C</a:t>
            </a:r>
          </a:p>
        </p:txBody>
      </p:sp>
      <p:sp>
        <p:nvSpPr>
          <p:cNvPr id="3" name="TextBox 2">
            <a:extLst>
              <a:ext uri="{FF2B5EF4-FFF2-40B4-BE49-F238E27FC236}">
                <a16:creationId xmlns:a16="http://schemas.microsoft.com/office/drawing/2014/main" id="{C92043F0-567A-0C40-AE4D-5A98B8AE03E7}"/>
              </a:ext>
            </a:extLst>
          </p:cNvPr>
          <p:cNvSpPr txBox="1"/>
          <p:nvPr/>
        </p:nvSpPr>
        <p:spPr>
          <a:xfrm>
            <a:off x="6875781" y="413659"/>
            <a:ext cx="296876"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a:t>
            </a:r>
          </a:p>
        </p:txBody>
      </p:sp>
      <p:cxnSp>
        <p:nvCxnSpPr>
          <p:cNvPr id="9" name="Straight Arrow Connector 8">
            <a:extLst>
              <a:ext uri="{FF2B5EF4-FFF2-40B4-BE49-F238E27FC236}">
                <a16:creationId xmlns:a16="http://schemas.microsoft.com/office/drawing/2014/main" id="{A9358783-830B-6E4E-A722-183B74ACF591}"/>
              </a:ext>
            </a:extLst>
          </p:cNvPr>
          <p:cNvCxnSpPr>
            <a:cxnSpLocks/>
            <a:stCxn id="3" idx="2"/>
          </p:cNvCxnSpPr>
          <p:nvPr/>
        </p:nvCxnSpPr>
        <p:spPr bwMode="auto">
          <a:xfrm>
            <a:off x="7024219" y="782991"/>
            <a:ext cx="0" cy="18855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2" name="Rounded Rectangle 11">
            <a:extLst>
              <a:ext uri="{FF2B5EF4-FFF2-40B4-BE49-F238E27FC236}">
                <a16:creationId xmlns:a16="http://schemas.microsoft.com/office/drawing/2014/main" id="{C5FF169E-070B-464A-AC1C-C34DDAD667BA}"/>
              </a:ext>
            </a:extLst>
          </p:cNvPr>
          <p:cNvSpPr/>
          <p:nvPr/>
        </p:nvSpPr>
        <p:spPr bwMode="auto">
          <a:xfrm>
            <a:off x="6775300" y="971550"/>
            <a:ext cx="539900" cy="152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cxnSp>
        <p:nvCxnSpPr>
          <p:cNvPr id="14" name="Straight Arrow Connector 13">
            <a:extLst>
              <a:ext uri="{FF2B5EF4-FFF2-40B4-BE49-F238E27FC236}">
                <a16:creationId xmlns:a16="http://schemas.microsoft.com/office/drawing/2014/main" id="{D82C0D05-FA21-EF4F-BF63-EA8B35CABFFB}"/>
              </a:ext>
            </a:extLst>
          </p:cNvPr>
          <p:cNvCxnSpPr>
            <a:cxnSpLocks/>
          </p:cNvCxnSpPr>
          <p:nvPr/>
        </p:nvCxnSpPr>
        <p:spPr bwMode="auto">
          <a:xfrm>
            <a:off x="7024219" y="1143000"/>
            <a:ext cx="1662581" cy="361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575674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Example of Fund Transfer (Cont.)</a:t>
            </a:r>
          </a:p>
        </p:txBody>
      </p:sp>
      <p:sp>
        <p:nvSpPr>
          <p:cNvPr id="528387" name="Rectangle 3"/>
          <p:cNvSpPr>
            <a:spLocks noGrp="1" noChangeArrowheads="1"/>
          </p:cNvSpPr>
          <p:nvPr>
            <p:ph idx="1"/>
          </p:nvPr>
        </p:nvSpPr>
        <p:spPr>
          <a:xfrm>
            <a:off x="1669002" y="826873"/>
            <a:ext cx="5759388" cy="4025979"/>
          </a:xfrm>
        </p:spPr>
        <p:txBody>
          <a:bodyPr/>
          <a:lstStyle/>
          <a:p>
            <a:r>
              <a:rPr lang="en-US" altLang="en-US" sz="1200" b="1" dirty="0">
                <a:solidFill>
                  <a:srgbClr val="000099"/>
                </a:solidFill>
              </a:rPr>
              <a:t>Consistency requirement</a:t>
            </a:r>
            <a:r>
              <a:rPr lang="en-US" altLang="en-US" sz="1200" dirty="0"/>
              <a:t> in above example:</a:t>
            </a:r>
          </a:p>
          <a:p>
            <a:pPr lvl="1"/>
            <a:r>
              <a:rPr lang="en-US" altLang="en-US" sz="1200" dirty="0"/>
              <a:t> The sum of A and B is unchanged by the execution of the transaction</a:t>
            </a:r>
          </a:p>
          <a:p>
            <a:r>
              <a:rPr lang="en-US" altLang="en-US" sz="1200" dirty="0"/>
              <a:t>In general, consistency requirements include </a:t>
            </a:r>
          </a:p>
          <a:p>
            <a:pPr lvl="1"/>
            <a:r>
              <a:rPr lang="en-US" altLang="en-US" sz="1200" dirty="0"/>
              <a:t>Explicitly specified integrity constraints such as primary keys and foreign keys</a:t>
            </a:r>
          </a:p>
          <a:p>
            <a:pPr lvl="1"/>
            <a:r>
              <a:rPr lang="en-US" altLang="en-US" sz="1200" dirty="0"/>
              <a:t>Implicit integrity constraints</a:t>
            </a:r>
          </a:p>
          <a:p>
            <a:pPr lvl="2"/>
            <a:r>
              <a:rPr lang="en-US" altLang="en-US" sz="1200" dirty="0"/>
              <a:t>e.g., sum of balances of all accounts, minus sum of loan amounts must equal value of cash-in-hand</a:t>
            </a:r>
          </a:p>
          <a:p>
            <a:pPr lvl="1"/>
            <a:r>
              <a:rPr lang="en-US" altLang="en-US" sz="1200" dirty="0"/>
              <a:t>A transaction must see a consistent database.</a:t>
            </a:r>
          </a:p>
          <a:p>
            <a:pPr lvl="1"/>
            <a:r>
              <a:rPr lang="en-US" altLang="en-US" sz="1200" dirty="0"/>
              <a:t>During transaction execution the database may be temporarily inconsistent.</a:t>
            </a:r>
          </a:p>
          <a:p>
            <a:pPr lvl="1"/>
            <a:r>
              <a:rPr lang="en-US" altLang="en-US" sz="1200" dirty="0"/>
              <a:t>When the transaction completes successfully the database must be consistent</a:t>
            </a:r>
          </a:p>
          <a:p>
            <a:pPr lvl="2"/>
            <a:r>
              <a:rPr lang="en-US" altLang="en-US" sz="1200" dirty="0"/>
              <a:t>Erroneous transaction logic can lead to inconsistency</a:t>
            </a:r>
          </a:p>
          <a:p>
            <a:pPr>
              <a:lnSpc>
                <a:spcPct val="80000"/>
              </a:lnSpc>
              <a:buFont typeface="Monotype Sorts" charset="2"/>
              <a:buNone/>
            </a:pPr>
            <a:endParaRPr lang="en-US" altLang="en-US" sz="1200" dirty="0"/>
          </a:p>
        </p:txBody>
      </p:sp>
    </p:spTree>
    <p:extLst>
      <p:ext uri="{BB962C8B-B14F-4D97-AF65-F5344CB8AC3E}">
        <p14:creationId xmlns:p14="http://schemas.microsoft.com/office/powerpoint/2010/main" val="39011233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2838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838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838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8387">
                                            <p:txEl>
                                              <p:pRg st="5" end="5"/>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52838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28387">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8387">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838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Example of Fund Transfer (Cont.)</a:t>
            </a:r>
          </a:p>
        </p:txBody>
      </p:sp>
      <p:sp>
        <p:nvSpPr>
          <p:cNvPr id="9219" name="Rectangle 3"/>
          <p:cNvSpPr>
            <a:spLocks noGrp="1" noChangeArrowheads="1"/>
          </p:cNvSpPr>
          <p:nvPr>
            <p:ph idx="1"/>
          </p:nvPr>
        </p:nvSpPr>
        <p:spPr>
          <a:xfrm>
            <a:off x="1662343" y="826873"/>
            <a:ext cx="5859263" cy="4025979"/>
          </a:xfrm>
        </p:spPr>
        <p:txBody>
          <a:bodyPr/>
          <a:lstStyle/>
          <a:p>
            <a:r>
              <a:rPr lang="en-US" altLang="en-US" b="1" dirty="0">
                <a:solidFill>
                  <a:srgbClr val="000099"/>
                </a:solidFill>
              </a:rPr>
              <a:t>Isolation requirement</a:t>
            </a:r>
            <a:r>
              <a:rPr lang="en-US" altLang="en-US" dirty="0"/>
              <a:t> — if between steps 3 and 6, another transaction T2 is allowed to access the partially updated database, it will see an inconsistent database (the sum  </a:t>
            </a:r>
            <a:r>
              <a:rPr lang="en-US" altLang="en-US" i="1" dirty="0"/>
              <a:t>A + B</a:t>
            </a:r>
            <a:r>
              <a:rPr lang="en-US" altLang="en-US" dirty="0"/>
              <a:t> will be less than it should be).</a:t>
            </a:r>
          </a:p>
          <a:p>
            <a:pPr marL="0" indent="0">
              <a:buNone/>
            </a:pPr>
            <a:br>
              <a:rPr lang="en-US" altLang="en-US" dirty="0"/>
            </a:br>
            <a:r>
              <a:rPr lang="en-US" altLang="en-US" dirty="0"/>
              <a:t>              </a:t>
            </a:r>
            <a:r>
              <a:rPr lang="en-US" altLang="en-US" b="1" dirty="0"/>
              <a:t>T1                                        T2</a:t>
            </a:r>
          </a:p>
          <a:p>
            <a:pPr lvl="1">
              <a:lnSpc>
                <a:spcPct val="90000"/>
              </a:lnSpc>
              <a:buFont typeface="Monotype Sorts" charset="2"/>
              <a:buNone/>
            </a:pPr>
            <a:r>
              <a:rPr lang="en-US" altLang="en-US" sz="1200" dirty="0"/>
              <a:t>1.	</a:t>
            </a:r>
            <a:r>
              <a:rPr lang="en-US" altLang="en-US" sz="1200" b="1" dirty="0"/>
              <a:t>read</a:t>
            </a:r>
            <a:r>
              <a:rPr lang="en-US" altLang="en-US" sz="1200" dirty="0"/>
              <a:t>(</a:t>
            </a:r>
            <a:r>
              <a:rPr lang="en-US" altLang="en-US" sz="1200" i="1" dirty="0"/>
              <a:t>A</a:t>
            </a:r>
            <a:r>
              <a:rPr lang="en-US" altLang="en-US" sz="1200" dirty="0"/>
              <a:t>)</a:t>
            </a:r>
          </a:p>
          <a:p>
            <a:pPr lvl="1">
              <a:lnSpc>
                <a:spcPct val="90000"/>
              </a:lnSpc>
              <a:buFont typeface="Monotype Sorts" charset="2"/>
              <a:buNone/>
            </a:pPr>
            <a:r>
              <a:rPr lang="en-US" altLang="en-US" sz="1200" dirty="0"/>
              <a:t>2.	</a:t>
            </a:r>
            <a:r>
              <a:rPr lang="en-US" altLang="en-US" sz="1200" i="1" dirty="0"/>
              <a:t>A</a:t>
            </a:r>
            <a:r>
              <a:rPr lang="en-US" altLang="en-US" sz="1200" dirty="0"/>
              <a:t> := </a:t>
            </a:r>
            <a:r>
              <a:rPr lang="en-US" altLang="en-US" sz="1200" i="1" dirty="0"/>
              <a:t>A – </a:t>
            </a:r>
            <a:r>
              <a:rPr lang="en-US" altLang="en-US" sz="1200" dirty="0"/>
              <a:t>50</a:t>
            </a:r>
          </a:p>
          <a:p>
            <a:pPr marL="571500" lvl="1" indent="-228600">
              <a:lnSpc>
                <a:spcPct val="90000"/>
              </a:lnSpc>
              <a:buFont typeface="Monotype Sorts" charset="2"/>
              <a:buAutoNum type="arabicPeriod" startAt="3"/>
            </a:pPr>
            <a:r>
              <a:rPr lang="en-US" altLang="en-US" sz="1200" b="1" dirty="0"/>
              <a:t>write</a:t>
            </a:r>
            <a:r>
              <a:rPr lang="en-US" altLang="en-US" sz="1200" dirty="0"/>
              <a:t>(</a:t>
            </a:r>
            <a:r>
              <a:rPr lang="en-US" altLang="en-US" sz="1200" i="1" dirty="0"/>
              <a:t>A</a:t>
            </a:r>
            <a:r>
              <a:rPr lang="en-US" altLang="en-US" sz="1200" dirty="0"/>
              <a:t>)</a:t>
            </a:r>
            <a:br>
              <a:rPr lang="en-US" altLang="en-US" sz="1200" dirty="0"/>
            </a:br>
            <a:r>
              <a:rPr lang="en-US" altLang="en-US" sz="1200" dirty="0"/>
              <a:t>                                     read(A)</a:t>
            </a:r>
          </a:p>
          <a:p>
            <a:pPr marL="2143125" lvl="7" indent="0">
              <a:lnSpc>
                <a:spcPct val="90000"/>
              </a:lnSpc>
              <a:buNone/>
            </a:pPr>
            <a:r>
              <a:rPr lang="en-US" altLang="en-US" sz="1200" dirty="0"/>
              <a:t>read(B)</a:t>
            </a:r>
            <a:br>
              <a:rPr lang="en-US" altLang="en-US" sz="1200" dirty="0"/>
            </a:br>
            <a:r>
              <a:rPr lang="en-US" altLang="en-US" sz="1200" dirty="0"/>
              <a:t>print(A+B)</a:t>
            </a:r>
          </a:p>
          <a:p>
            <a:pPr lvl="1">
              <a:lnSpc>
                <a:spcPct val="90000"/>
              </a:lnSpc>
              <a:buFont typeface="Monotype Sorts" charset="2"/>
              <a:buNone/>
            </a:pPr>
            <a:r>
              <a:rPr lang="en-US" altLang="en-US" sz="1200" dirty="0"/>
              <a:t>4.	</a:t>
            </a:r>
            <a:r>
              <a:rPr lang="en-US" altLang="en-US" sz="1200" b="1" dirty="0"/>
              <a:t>read</a:t>
            </a:r>
            <a:r>
              <a:rPr lang="en-US" altLang="en-US" sz="1200" dirty="0"/>
              <a:t>(</a:t>
            </a:r>
            <a:r>
              <a:rPr lang="en-US" altLang="en-US" sz="1200" i="1" dirty="0"/>
              <a:t>B</a:t>
            </a:r>
            <a:r>
              <a:rPr lang="en-US" altLang="en-US" sz="1200" dirty="0"/>
              <a:t>)</a:t>
            </a:r>
          </a:p>
          <a:p>
            <a:pPr lvl="1">
              <a:lnSpc>
                <a:spcPct val="90000"/>
              </a:lnSpc>
              <a:buFont typeface="Monotype Sorts" charset="2"/>
              <a:buNone/>
            </a:pPr>
            <a:r>
              <a:rPr lang="en-US" altLang="en-US" sz="1200" dirty="0"/>
              <a:t>5.	</a:t>
            </a:r>
            <a:r>
              <a:rPr lang="en-US" altLang="en-US" sz="1200" i="1" dirty="0"/>
              <a:t>B</a:t>
            </a:r>
            <a:r>
              <a:rPr lang="en-US" altLang="en-US" sz="1200" dirty="0"/>
              <a:t> := </a:t>
            </a:r>
            <a:r>
              <a:rPr lang="en-US" altLang="en-US" sz="1200" i="1" dirty="0"/>
              <a:t>B + </a:t>
            </a:r>
            <a:r>
              <a:rPr lang="en-US" altLang="en-US" sz="1200" dirty="0"/>
              <a:t>50</a:t>
            </a:r>
          </a:p>
          <a:p>
            <a:pPr lvl="1">
              <a:lnSpc>
                <a:spcPct val="90000"/>
              </a:lnSpc>
              <a:buFont typeface="Monotype Sorts" charset="2"/>
              <a:buNone/>
            </a:pPr>
            <a:r>
              <a:rPr lang="en-US" altLang="en-US" sz="1200" dirty="0"/>
              <a:t>6.	</a:t>
            </a:r>
            <a:r>
              <a:rPr lang="en-US" altLang="en-US" sz="1200" b="1" dirty="0"/>
              <a:t>write</a:t>
            </a:r>
            <a:r>
              <a:rPr lang="en-US" altLang="en-US" sz="1200" dirty="0"/>
              <a:t>(</a:t>
            </a:r>
            <a:r>
              <a:rPr lang="en-US" altLang="en-US" sz="1200" i="1" dirty="0"/>
              <a:t>B)</a:t>
            </a:r>
            <a:endParaRPr lang="en-US" altLang="en-US" sz="1200" dirty="0"/>
          </a:p>
          <a:p>
            <a:pPr>
              <a:lnSpc>
                <a:spcPct val="90000"/>
              </a:lnSpc>
            </a:pPr>
            <a:r>
              <a:rPr lang="en-US" altLang="en-US" dirty="0"/>
              <a:t>Isolation can be ensured trivially by running transactions </a:t>
            </a:r>
            <a:r>
              <a:rPr lang="en-US" altLang="en-US" b="1" dirty="0">
                <a:solidFill>
                  <a:srgbClr val="000099"/>
                </a:solidFill>
              </a:rPr>
              <a:t>serially</a:t>
            </a:r>
          </a:p>
          <a:p>
            <a:pPr lvl="1">
              <a:lnSpc>
                <a:spcPct val="90000"/>
              </a:lnSpc>
            </a:pPr>
            <a:r>
              <a:rPr lang="en-US" altLang="en-US" dirty="0"/>
              <a:t> That is, one after the other.   </a:t>
            </a:r>
          </a:p>
          <a:p>
            <a:r>
              <a:rPr lang="en-US" altLang="en-US" dirty="0"/>
              <a:t>However, executing multiple transactions concurrently has significant benefits, as we will see later. </a:t>
            </a:r>
          </a:p>
        </p:txBody>
      </p:sp>
      <p:sp>
        <p:nvSpPr>
          <p:cNvPr id="2" name="TextBox 1">
            <a:extLst>
              <a:ext uri="{FF2B5EF4-FFF2-40B4-BE49-F238E27FC236}">
                <a16:creationId xmlns:a16="http://schemas.microsoft.com/office/drawing/2014/main" id="{D418D948-4855-4D47-B6B8-26FF97B5288C}"/>
              </a:ext>
            </a:extLst>
          </p:cNvPr>
          <p:cNvSpPr txBox="1"/>
          <p:nvPr/>
        </p:nvSpPr>
        <p:spPr>
          <a:xfrm>
            <a:off x="609600" y="971550"/>
            <a:ext cx="753732"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T1, T2</a:t>
            </a:r>
          </a:p>
        </p:txBody>
      </p:sp>
      <p:cxnSp>
        <p:nvCxnSpPr>
          <p:cNvPr id="4" name="Straight Arrow Connector 3">
            <a:extLst>
              <a:ext uri="{FF2B5EF4-FFF2-40B4-BE49-F238E27FC236}">
                <a16:creationId xmlns:a16="http://schemas.microsoft.com/office/drawing/2014/main" id="{FFD9A84D-EC3B-9444-B670-594BF54DEE64}"/>
              </a:ext>
            </a:extLst>
          </p:cNvPr>
          <p:cNvCxnSpPr/>
          <p:nvPr/>
        </p:nvCxnSpPr>
        <p:spPr bwMode="auto">
          <a:xfrm>
            <a:off x="1447800" y="1352550"/>
            <a:ext cx="990600" cy="2286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 name="TextBox 6">
            <a:extLst>
              <a:ext uri="{FF2B5EF4-FFF2-40B4-BE49-F238E27FC236}">
                <a16:creationId xmlns:a16="http://schemas.microsoft.com/office/drawing/2014/main" id="{994CEC47-3FAD-A44B-84AA-5973B4F2A6EA}"/>
              </a:ext>
            </a:extLst>
          </p:cNvPr>
          <p:cNvSpPr txBox="1"/>
          <p:nvPr/>
        </p:nvSpPr>
        <p:spPr>
          <a:xfrm>
            <a:off x="609600" y="1748887"/>
            <a:ext cx="413896" cy="64633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T1</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T2</a:t>
            </a:r>
          </a:p>
        </p:txBody>
      </p:sp>
    </p:spTree>
    <p:extLst>
      <p:ext uri="{BB962C8B-B14F-4D97-AF65-F5344CB8AC3E}">
        <p14:creationId xmlns:p14="http://schemas.microsoft.com/office/powerpoint/2010/main" val="1166928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Transaction State</a:t>
            </a:r>
          </a:p>
        </p:txBody>
      </p:sp>
      <p:sp>
        <p:nvSpPr>
          <p:cNvPr id="11267" name="Rectangle 3"/>
          <p:cNvSpPr>
            <a:spLocks noGrp="1" noChangeArrowheads="1"/>
          </p:cNvSpPr>
          <p:nvPr>
            <p:ph idx="1"/>
          </p:nvPr>
        </p:nvSpPr>
        <p:spPr>
          <a:xfrm>
            <a:off x="1649027" y="826873"/>
            <a:ext cx="5792681" cy="4025979"/>
          </a:xfrm>
        </p:spPr>
        <p:txBody>
          <a:bodyPr/>
          <a:lstStyle/>
          <a:p>
            <a:r>
              <a:rPr lang="en-US" altLang="en-US" b="1" dirty="0">
                <a:solidFill>
                  <a:srgbClr val="000099"/>
                </a:solidFill>
              </a:rPr>
              <a:t>Active</a:t>
            </a:r>
            <a:r>
              <a:rPr lang="en-US" altLang="en-US" b="1" dirty="0">
                <a:solidFill>
                  <a:schemeClr val="tx2"/>
                </a:solidFill>
              </a:rPr>
              <a:t> </a:t>
            </a:r>
            <a:r>
              <a:rPr lang="en-US" altLang="en-US" dirty="0"/>
              <a:t>–</a:t>
            </a:r>
            <a:r>
              <a:rPr lang="en-US" altLang="en-US" b="1" dirty="0">
                <a:solidFill>
                  <a:schemeClr val="tx2"/>
                </a:solidFill>
              </a:rPr>
              <a:t> </a:t>
            </a:r>
            <a:r>
              <a:rPr lang="en-US" altLang="en-US" dirty="0"/>
              <a:t>the initial state; the transaction stays in this state while it is executing</a:t>
            </a:r>
          </a:p>
          <a:p>
            <a:r>
              <a:rPr lang="en-US" altLang="en-US" b="1" dirty="0">
                <a:solidFill>
                  <a:srgbClr val="000099"/>
                </a:solidFill>
              </a:rPr>
              <a:t>Partially committed</a:t>
            </a:r>
            <a:r>
              <a:rPr lang="en-US" altLang="en-US" b="1" dirty="0">
                <a:solidFill>
                  <a:schemeClr val="tx2"/>
                </a:solidFill>
              </a:rPr>
              <a:t> </a:t>
            </a:r>
            <a:r>
              <a:rPr lang="en-US" altLang="en-US" dirty="0"/>
              <a:t>–</a:t>
            </a:r>
            <a:r>
              <a:rPr lang="en-US" altLang="en-US" b="1" dirty="0">
                <a:solidFill>
                  <a:schemeClr val="tx2"/>
                </a:solidFill>
              </a:rPr>
              <a:t> </a:t>
            </a:r>
            <a:r>
              <a:rPr lang="en-US" altLang="en-US" dirty="0"/>
              <a:t>after the final statement has been executed.</a:t>
            </a:r>
          </a:p>
          <a:p>
            <a:r>
              <a:rPr lang="en-US" altLang="en-US" b="1" dirty="0">
                <a:solidFill>
                  <a:srgbClr val="000099"/>
                </a:solidFill>
              </a:rPr>
              <a:t>Failed</a:t>
            </a:r>
            <a:r>
              <a:rPr lang="en-US" altLang="en-US" b="1" dirty="0">
                <a:solidFill>
                  <a:schemeClr val="tx2"/>
                </a:solidFill>
              </a:rPr>
              <a:t> </a:t>
            </a:r>
            <a:r>
              <a:rPr lang="en-US" altLang="en-US" sz="1200" b="1" dirty="0"/>
              <a:t>-- </a:t>
            </a:r>
            <a:r>
              <a:rPr lang="en-US" altLang="en-US" dirty="0"/>
              <a:t>after the discovery that normal execution can no longer proceed.</a:t>
            </a:r>
          </a:p>
          <a:p>
            <a:r>
              <a:rPr lang="en-US" altLang="en-US" b="1" dirty="0">
                <a:solidFill>
                  <a:srgbClr val="000099"/>
                </a:solidFill>
              </a:rPr>
              <a:t>Aborted</a:t>
            </a:r>
            <a:r>
              <a:rPr lang="en-US" altLang="en-US" b="1" dirty="0">
                <a:solidFill>
                  <a:schemeClr val="tx2"/>
                </a:solidFill>
              </a:rPr>
              <a:t> </a:t>
            </a:r>
            <a:r>
              <a:rPr lang="en-US" altLang="en-US" dirty="0"/>
              <a:t>– after the transaction has been rolled back and the database restored to its state prior to the start of the transaction.  Two options after it has been aborted:</a:t>
            </a:r>
          </a:p>
          <a:p>
            <a:pPr lvl="1"/>
            <a:r>
              <a:rPr lang="en-US" altLang="en-US" dirty="0"/>
              <a:t>Restart the transaction</a:t>
            </a:r>
          </a:p>
          <a:p>
            <a:pPr lvl="2"/>
            <a:r>
              <a:rPr lang="en-US" altLang="en-US" dirty="0"/>
              <a:t> Can be done only if no internal logical error</a:t>
            </a:r>
          </a:p>
          <a:p>
            <a:pPr lvl="1"/>
            <a:r>
              <a:rPr lang="en-US" altLang="en-US" dirty="0"/>
              <a:t>Kill the transaction</a:t>
            </a:r>
          </a:p>
          <a:p>
            <a:r>
              <a:rPr lang="en-US" altLang="en-US" b="1" dirty="0">
                <a:solidFill>
                  <a:srgbClr val="000099"/>
                </a:solidFill>
              </a:rPr>
              <a:t>Committed</a:t>
            </a:r>
            <a:r>
              <a:rPr lang="en-US" altLang="en-US" b="1" dirty="0">
                <a:solidFill>
                  <a:schemeClr val="tx2"/>
                </a:solidFill>
              </a:rPr>
              <a:t> </a:t>
            </a:r>
            <a:r>
              <a:rPr lang="en-US" altLang="en-US" dirty="0"/>
              <a:t>– after successful completion.</a:t>
            </a:r>
          </a:p>
        </p:txBody>
      </p:sp>
    </p:spTree>
    <p:extLst>
      <p:ext uri="{BB962C8B-B14F-4D97-AF65-F5344CB8AC3E}">
        <p14:creationId xmlns:p14="http://schemas.microsoft.com/office/powerpoint/2010/main" val="1991457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D13E372D-134B-CE43-ABAA-2BA34847DB7F}"/>
              </a:ext>
            </a:extLst>
          </p:cNvPr>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Atomicity</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Durability</a:t>
            </a:r>
          </a:p>
        </p:txBody>
      </p:sp>
      <p:sp>
        <p:nvSpPr>
          <p:cNvPr id="2" name="TextBox 9">
            <a:extLst>
              <a:ext uri="{FF2B5EF4-FFF2-40B4-BE49-F238E27FC236}">
                <a16:creationId xmlns:a16="http://schemas.microsoft.com/office/drawing/2014/main" id="{B32F29EE-6636-D668-B463-9DF911094D44}"/>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14</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 Lecture 11: Module II (4), Normalization, NoSQL (4)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8332857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dirty="0"/>
              <a:t>A transaction is a logical unit of work that must be either entirely completed or entirely undone. (All writes happen or none of them happen)</a:t>
            </a:r>
          </a:p>
          <a:p>
            <a:pPr marL="0" indent="0">
              <a:buNone/>
            </a:pPr>
            <a:r>
              <a:rPr lang="en-US" dirty="0"/>
              <a:t>OK. What does this mean? Consider some pseudo-code</a:t>
            </a:r>
          </a:p>
          <a:p>
            <a:pPr marL="0" indent="0">
              <a:buNone/>
            </a:pPr>
            <a:r>
              <a:rPr lang="en-US" dirty="0" err="1"/>
              <a:t>def</a:t>
            </a:r>
            <a:r>
              <a:rPr lang="en-US" dirty="0"/>
              <a:t> transfer(</a:t>
            </a:r>
            <a:r>
              <a:rPr lang="en-US" dirty="0" err="1"/>
              <a:t>source_acct_id</a:t>
            </a:r>
            <a:r>
              <a:rPr lang="en-US" dirty="0"/>
              <a:t>, </a:t>
            </a:r>
            <a:r>
              <a:rPr lang="en-US" dirty="0" err="1"/>
              <a:t>target_acct_id</a:t>
            </a:r>
            <a:r>
              <a:rPr lang="en-US" dirty="0"/>
              <a:t>, amount)</a:t>
            </a:r>
          </a:p>
          <a:p>
            <a:pPr marL="688975" lvl="1" indent="-342900">
              <a:buFont typeface="+mj-lt"/>
              <a:buAutoNum type="arabicPeriod"/>
            </a:pPr>
            <a:r>
              <a:rPr lang="en-US" dirty="0"/>
              <a:t>Check that both accounts exist.</a:t>
            </a:r>
          </a:p>
          <a:p>
            <a:pPr marL="688975" lvl="1" indent="-342900">
              <a:buFont typeface="+mj-lt"/>
              <a:buAutoNum type="arabicPeriod"/>
            </a:pPr>
            <a:r>
              <a:rPr lang="en-US" dirty="0"/>
              <a:t>IF </a:t>
            </a:r>
            <a:r>
              <a:rPr lang="en-US" i="1" dirty="0" err="1"/>
              <a:t>is_checking_account</a:t>
            </a:r>
            <a:r>
              <a:rPr lang="en-US" i="1" dirty="0"/>
              <a:t>(</a:t>
            </a:r>
            <a:r>
              <a:rPr lang="en-US" i="1" dirty="0" err="1"/>
              <a:t>source_acct_id</a:t>
            </a:r>
            <a:r>
              <a:rPr lang="en-US" i="1" dirty="0"/>
              <a:t>)</a:t>
            </a:r>
          </a:p>
          <a:p>
            <a:pPr marL="1023938" lvl="2" indent="-342900">
              <a:buFont typeface="+mj-lt"/>
              <a:buAutoNum type="arabicPeriod"/>
            </a:pPr>
            <a:r>
              <a:rPr lang="en-US" dirty="0"/>
              <a:t>Check that (</a:t>
            </a:r>
            <a:r>
              <a:rPr lang="en-US" dirty="0" err="1"/>
              <a:t>source_acct.balance</a:t>
            </a:r>
            <a:r>
              <a:rPr lang="en-US" dirty="0"/>
              <a:t>-amount) &gt; </a:t>
            </a:r>
            <a:r>
              <a:rPr lang="en-US" dirty="0" err="1"/>
              <a:t>source_account.overdraft_limit</a:t>
            </a:r>
            <a:endParaRPr lang="en-US" dirty="0"/>
          </a:p>
          <a:p>
            <a:pPr marL="688975" lvl="1" indent="-342900">
              <a:buFont typeface="+mj-lt"/>
              <a:buAutoNum type="arabicPeriod"/>
            </a:pPr>
            <a:r>
              <a:rPr lang="en-US" dirty="0"/>
              <a:t>ELSE</a:t>
            </a:r>
          </a:p>
          <a:p>
            <a:pPr marL="1023938" lvl="2" indent="-342900">
              <a:buFont typeface="+mj-lt"/>
              <a:buAutoNum type="arabicPeriod"/>
            </a:pPr>
            <a:r>
              <a:rPr lang="en-US" dirty="0"/>
              <a:t>Check that (</a:t>
            </a:r>
            <a:r>
              <a:rPr lang="en-US" dirty="0" err="1"/>
              <a:t>source_count.balance</a:t>
            </a:r>
            <a:r>
              <a:rPr lang="en-US" dirty="0"/>
              <a:t>-amount) &gt;</a:t>
            </a:r>
            <a:r>
              <a:rPr lang="en-US" dirty="0" err="1"/>
              <a:t>source_account.minimum_balance</a:t>
            </a:r>
            <a:endParaRPr lang="en-US" dirty="0"/>
          </a:p>
          <a:p>
            <a:pPr marL="688975" lvl="1" indent="-342900">
              <a:buFont typeface="+mj-lt"/>
              <a:buAutoNum type="arabicPeriod"/>
            </a:pPr>
            <a:r>
              <a:rPr lang="en-US" dirty="0"/>
              <a:t>Update source account</a:t>
            </a:r>
          </a:p>
          <a:p>
            <a:pPr marL="688975" lvl="1" indent="-342900">
              <a:buFont typeface="+mj-lt"/>
              <a:buAutoNum type="arabicPeriod"/>
            </a:pPr>
            <a:r>
              <a:rPr lang="en-US" dirty="0"/>
              <a:t>Update target account.</a:t>
            </a:r>
          </a:p>
          <a:p>
            <a:pPr marL="688975" lvl="1" indent="-342900">
              <a:buFont typeface="+mj-lt"/>
              <a:buAutoNum type="arabicPeriod"/>
            </a:pPr>
            <a:r>
              <a:rPr lang="en-US" dirty="0"/>
              <a:t>INSERT a record into transfer tracking table.</a:t>
            </a:r>
          </a:p>
        </p:txBody>
      </p:sp>
      <p:sp>
        <p:nvSpPr>
          <p:cNvPr id="2" name="Title 1"/>
          <p:cNvSpPr>
            <a:spLocks noGrp="1"/>
          </p:cNvSpPr>
          <p:nvPr>
            <p:ph type="title"/>
          </p:nvPr>
        </p:nvSpPr>
        <p:spPr/>
        <p:txBody>
          <a:bodyPr/>
          <a:lstStyle/>
          <a:p>
            <a:r>
              <a:rPr lang="en-US" dirty="0"/>
              <a:t>Atomicity</a:t>
            </a:r>
          </a:p>
        </p:txBody>
      </p:sp>
    </p:spTree>
    <p:extLst>
      <p:ext uri="{BB962C8B-B14F-4D97-AF65-F5344CB8AC3E}">
        <p14:creationId xmlns:p14="http://schemas.microsoft.com/office/powerpoint/2010/main" val="4152988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p:txBody>
          <a:bodyPr>
            <a:normAutofit/>
          </a:bodyPr>
          <a:lstStyle/>
          <a:p>
            <a:pPr marL="0" indent="0">
              <a:buNone/>
            </a:pPr>
            <a:r>
              <a:rPr lang="en-US" dirty="0"/>
              <a:t>A transaction is a logical unit of work that must be either entirely completed or entirely undone. (All writes happen or none of them happen)</a:t>
            </a:r>
          </a:p>
          <a:p>
            <a:pPr marL="0" indent="0">
              <a:buNone/>
            </a:pPr>
            <a:r>
              <a:rPr lang="en-US" dirty="0"/>
              <a:t>OK. What does this mean? Consider some pseudo-code</a:t>
            </a:r>
          </a:p>
          <a:p>
            <a:pPr marL="0" indent="0">
              <a:buNone/>
            </a:pPr>
            <a:r>
              <a:rPr lang="en-US" dirty="0" err="1"/>
              <a:t>def</a:t>
            </a:r>
            <a:r>
              <a:rPr lang="en-US" dirty="0"/>
              <a:t> transfer(</a:t>
            </a:r>
            <a:r>
              <a:rPr lang="en-US" dirty="0" err="1"/>
              <a:t>source_acct_id</a:t>
            </a:r>
            <a:r>
              <a:rPr lang="en-US" dirty="0"/>
              <a:t>, </a:t>
            </a:r>
            <a:r>
              <a:rPr lang="en-US" dirty="0" err="1"/>
              <a:t>target_acct_id</a:t>
            </a:r>
            <a:r>
              <a:rPr lang="en-US" dirty="0"/>
              <a:t>, amount)</a:t>
            </a:r>
          </a:p>
          <a:p>
            <a:pPr marL="688975" lvl="1" indent="-342900">
              <a:buFont typeface="+mj-lt"/>
              <a:buAutoNum type="arabicPeriod"/>
            </a:pPr>
            <a:r>
              <a:rPr lang="en-US" dirty="0"/>
              <a:t>Check that both accounts exist.</a:t>
            </a:r>
          </a:p>
          <a:p>
            <a:pPr marL="688975" lvl="1" indent="-342900">
              <a:buFont typeface="+mj-lt"/>
              <a:buAutoNum type="arabicPeriod"/>
            </a:pPr>
            <a:r>
              <a:rPr lang="en-US" dirty="0"/>
              <a:t>IF </a:t>
            </a:r>
            <a:r>
              <a:rPr lang="en-US" i="1" dirty="0" err="1"/>
              <a:t>is_checking_account</a:t>
            </a:r>
            <a:r>
              <a:rPr lang="en-US" i="1" dirty="0"/>
              <a:t>(</a:t>
            </a:r>
            <a:r>
              <a:rPr lang="en-US" i="1" dirty="0" err="1"/>
              <a:t>source_acct_id</a:t>
            </a:r>
            <a:r>
              <a:rPr lang="en-US" i="1" dirty="0"/>
              <a:t>)</a:t>
            </a:r>
          </a:p>
          <a:p>
            <a:pPr marL="1023938" lvl="2" indent="-342900">
              <a:buFont typeface="+mj-lt"/>
              <a:buAutoNum type="arabicPeriod"/>
            </a:pPr>
            <a:r>
              <a:rPr lang="en-US" dirty="0"/>
              <a:t>Check that (</a:t>
            </a:r>
            <a:r>
              <a:rPr lang="en-US" dirty="0" err="1"/>
              <a:t>source_acct.balance</a:t>
            </a:r>
            <a:r>
              <a:rPr lang="en-US" dirty="0"/>
              <a:t>-amount) &gt; </a:t>
            </a:r>
            <a:r>
              <a:rPr lang="en-US" dirty="0" err="1"/>
              <a:t>source_account.overdraft_limit</a:t>
            </a:r>
            <a:endParaRPr lang="en-US" dirty="0"/>
          </a:p>
          <a:p>
            <a:pPr marL="688975" lvl="1" indent="-342900">
              <a:buFont typeface="+mj-lt"/>
              <a:buAutoNum type="arabicPeriod"/>
            </a:pPr>
            <a:r>
              <a:rPr lang="en-US" dirty="0"/>
              <a:t>ELSE</a:t>
            </a:r>
          </a:p>
          <a:p>
            <a:pPr marL="1023938" lvl="2" indent="-342900">
              <a:buFont typeface="+mj-lt"/>
              <a:buAutoNum type="arabicPeriod"/>
            </a:pPr>
            <a:r>
              <a:rPr lang="en-US" dirty="0"/>
              <a:t>Check that (</a:t>
            </a:r>
            <a:r>
              <a:rPr lang="en-US" dirty="0" err="1"/>
              <a:t>source_count.balance</a:t>
            </a:r>
            <a:r>
              <a:rPr lang="en-US" dirty="0"/>
              <a:t>-amount) &gt;</a:t>
            </a:r>
            <a:r>
              <a:rPr lang="en-US" dirty="0" err="1"/>
              <a:t>source_account.minimum_balance</a:t>
            </a:r>
            <a:endParaRPr lang="en-US" dirty="0"/>
          </a:p>
          <a:p>
            <a:pPr marL="688975" lvl="1" indent="-342900">
              <a:buFont typeface="+mj-lt"/>
              <a:buAutoNum type="arabicPeriod"/>
            </a:pPr>
            <a:r>
              <a:rPr lang="en-US" dirty="0"/>
              <a:t>Update source account</a:t>
            </a:r>
          </a:p>
          <a:p>
            <a:pPr marL="688975" lvl="1" indent="-342900">
              <a:buFont typeface="+mj-lt"/>
              <a:buAutoNum type="arabicPeriod"/>
            </a:pPr>
            <a:r>
              <a:rPr lang="en-US" dirty="0"/>
              <a:t>Update target account.</a:t>
            </a:r>
          </a:p>
          <a:p>
            <a:pPr marL="688975" lvl="1" indent="-342900">
              <a:buFont typeface="+mj-lt"/>
              <a:buAutoNum type="arabicPeriod"/>
            </a:pPr>
            <a:r>
              <a:rPr lang="en-US" dirty="0"/>
              <a:t>INSERT a record into transfer tracking table.</a:t>
            </a:r>
          </a:p>
        </p:txBody>
      </p:sp>
      <p:sp>
        <p:nvSpPr>
          <p:cNvPr id="2" name="Title 1"/>
          <p:cNvSpPr>
            <a:spLocks noGrp="1"/>
          </p:cNvSpPr>
          <p:nvPr>
            <p:ph type="title"/>
          </p:nvPr>
        </p:nvSpPr>
        <p:spPr/>
        <p:txBody>
          <a:bodyPr/>
          <a:lstStyle/>
          <a:p>
            <a:r>
              <a:rPr lang="en-US" dirty="0"/>
              <a:t>Atomicity</a:t>
            </a:r>
          </a:p>
        </p:txBody>
      </p:sp>
      <p:pic>
        <p:nvPicPr>
          <p:cNvPr id="4" name="Picture 3"/>
          <p:cNvPicPr>
            <a:picLocks noChangeAspect="1"/>
          </p:cNvPicPr>
          <p:nvPr/>
        </p:nvPicPr>
        <p:blipFill>
          <a:blip r:embed="rId2"/>
          <a:stretch>
            <a:fillRect/>
          </a:stretch>
        </p:blipFill>
        <p:spPr>
          <a:xfrm>
            <a:off x="5723061" y="1885950"/>
            <a:ext cx="3187700" cy="2552700"/>
          </a:xfrm>
          <a:prstGeom prst="rect">
            <a:avLst/>
          </a:prstGeom>
        </p:spPr>
      </p:pic>
      <p:sp>
        <p:nvSpPr>
          <p:cNvPr id="5" name="TextBox 4"/>
          <p:cNvSpPr txBox="1"/>
          <p:nvPr/>
        </p:nvSpPr>
        <p:spPr>
          <a:xfrm>
            <a:off x="6859711" y="2667197"/>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a:ln>
                  <a:noFill/>
                </a:ln>
                <a:solidFill>
                  <a:prstClr val="black"/>
                </a:solidFill>
                <a:effectLst/>
                <a:uLnTx/>
                <a:uFillTx/>
                <a:latin typeface="Calibri"/>
                <a:ea typeface="ＭＳ Ｐゴシック" charset="-128"/>
                <a:cs typeface="+mn-cs"/>
              </a:rPr>
              <a:t>Computer</a:t>
            </a:r>
            <a:br>
              <a:rPr kumimoji="0" lang="en-US" sz="2000" b="0" i="0" u="none" strike="noStrike" kern="1200" cap="none" spc="0" normalizeH="0" baseline="0" noProof="0">
                <a:ln>
                  <a:noFill/>
                </a:ln>
                <a:solidFill>
                  <a:prstClr val="black"/>
                </a:solidFill>
                <a:effectLst/>
                <a:uLnTx/>
                <a:uFillTx/>
                <a:latin typeface="Calibri"/>
                <a:ea typeface="ＭＳ Ｐゴシック" charset="-128"/>
                <a:cs typeface="+mn-cs"/>
              </a:rPr>
            </a:br>
            <a:r>
              <a:rPr kumimoji="0" lang="en-US" sz="2000" b="0" i="0" u="none" strike="noStrike" kern="1200" cap="none" spc="0" normalizeH="0" baseline="0" noProof="0">
                <a:ln>
                  <a:noFill/>
                </a:ln>
                <a:solidFill>
                  <a:prstClr val="black"/>
                </a:solidFill>
                <a:effectLst/>
                <a:uLnTx/>
                <a:uFillTx/>
                <a:latin typeface="Calibri"/>
                <a:ea typeface="ＭＳ Ｐゴシック" charset="-128"/>
                <a:cs typeface="+mn-cs"/>
              </a:rPr>
              <a:t>or</a:t>
            </a:r>
            <a:br>
              <a:rPr kumimoji="0" lang="en-US" sz="2000" b="0" i="0" u="none" strike="noStrike" kern="1200" cap="none" spc="0" normalizeH="0" baseline="0" noProof="0">
                <a:ln>
                  <a:noFill/>
                </a:ln>
                <a:solidFill>
                  <a:prstClr val="black"/>
                </a:solidFill>
                <a:effectLst/>
                <a:uLnTx/>
                <a:uFillTx/>
                <a:latin typeface="Calibri"/>
                <a:ea typeface="ＭＳ Ｐゴシック" charset="-128"/>
                <a:cs typeface="+mn-cs"/>
              </a:rPr>
            </a:br>
            <a:r>
              <a:rPr kumimoji="0" lang="en-US" sz="2000" b="0" i="0" u="none" strike="noStrike" kern="1200" cap="none" spc="0" normalizeH="0" baseline="0" noProof="0">
                <a:ln>
                  <a:noFill/>
                </a:ln>
                <a:solidFill>
                  <a:prstClr val="black"/>
                </a:solidFill>
                <a:effectLst/>
                <a:uLnTx/>
                <a:uFillTx/>
                <a:latin typeface="Calibri"/>
                <a:ea typeface="ＭＳ Ｐゴシック" charset="-128"/>
                <a:cs typeface="+mn-cs"/>
              </a:rPr>
              <a:t>DB Server fails.</a:t>
            </a:r>
            <a:endParaRPr kumimoji="0" lang="en-US" sz="2000" b="0" i="0" u="none" strike="noStrike" kern="1200" cap="none" spc="0" normalizeH="0" baseline="0" noProof="0" dirty="0" err="1">
              <a:ln>
                <a:noFill/>
              </a:ln>
              <a:solidFill>
                <a:prstClr val="black"/>
              </a:solidFill>
              <a:effectLst/>
              <a:uLnTx/>
              <a:uFillTx/>
              <a:latin typeface="Calibri"/>
              <a:ea typeface="ＭＳ Ｐゴシック" charset="-128"/>
              <a:cs typeface="+mn-cs"/>
            </a:endParaRPr>
          </a:p>
        </p:txBody>
      </p:sp>
      <p:cxnSp>
        <p:nvCxnSpPr>
          <p:cNvPr id="7" name="Straight Arrow Connector 6"/>
          <p:cNvCxnSpPr/>
          <p:nvPr/>
        </p:nvCxnSpPr>
        <p:spPr>
          <a:xfrm flipH="1">
            <a:off x="2971800" y="3344662"/>
            <a:ext cx="2856782" cy="5986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6201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p:txBody>
          <a:bodyPr/>
          <a:lstStyle/>
          <a:p>
            <a:r>
              <a:rPr lang="en-US" dirty="0"/>
              <a:t>Transaction programs and databases are fast (milliseconds).</a:t>
            </a:r>
            <a:br>
              <a:rPr lang="en-US" dirty="0"/>
            </a:br>
            <a:r>
              <a:rPr lang="en-US" dirty="0"/>
              <a:t>What are the chances of the failure occurring in the wrong spot?</a:t>
            </a:r>
          </a:p>
          <a:p>
            <a:r>
              <a:rPr lang="en-US" dirty="0"/>
              <a:t>Well, that doesn’t really matter. If it happens,</a:t>
            </a:r>
          </a:p>
          <a:p>
            <a:pPr lvl="1"/>
            <a:r>
              <a:rPr lang="en-US" dirty="0"/>
              <a:t>Someone lost money and</a:t>
            </a:r>
          </a:p>
          <a:p>
            <a:pPr lvl="1"/>
            <a:r>
              <a:rPr lang="en-US" dirty="0"/>
              <a:t>There is no record off it. Someone is going to very upset.</a:t>
            </a:r>
          </a:p>
          <a:p>
            <a:r>
              <a:rPr lang="en-US" dirty="0"/>
              <a:t>Even a small server can have thousands of concurrent transactions </a:t>
            </a:r>
            <a:r>
              <a:rPr lang="en-US" dirty="0">
                <a:sym typeface="Wingdings"/>
              </a:rPr>
              <a:t></a:t>
            </a:r>
          </a:p>
          <a:p>
            <a:pPr lvl="1"/>
            <a:r>
              <a:rPr lang="en-US" dirty="0">
                <a:sym typeface="Wingdings"/>
              </a:rPr>
              <a:t>There will be corruptions because some transaction will be in the</a:t>
            </a:r>
            <a:br>
              <a:rPr lang="en-US" dirty="0">
                <a:sym typeface="Wingdings"/>
              </a:rPr>
            </a:br>
            <a:r>
              <a:rPr lang="en-US" dirty="0">
                <a:sym typeface="Wingdings"/>
              </a:rPr>
              <a:t>wrong place at the wrong time.</a:t>
            </a:r>
          </a:p>
          <a:p>
            <a:pPr lvl="1"/>
            <a:r>
              <a:rPr lang="en-US" dirty="0">
                <a:sym typeface="Wingdings"/>
              </a:rPr>
              <a:t>Unless we do something in the DBMS</a:t>
            </a:r>
          </a:p>
          <a:p>
            <a:pPr lvl="1"/>
            <a:r>
              <a:rPr lang="en-US" dirty="0">
                <a:sym typeface="Wingdings"/>
              </a:rPr>
              <a:t>Because HW and software inevitably fail</a:t>
            </a:r>
          </a:p>
          <a:p>
            <a:pPr lvl="1"/>
            <a:r>
              <a:rPr lang="en-US" dirty="0">
                <a:sym typeface="Wingdings"/>
              </a:rPr>
              <a:t>And sadly, SW is especially prone to failure when under load</a:t>
            </a:r>
            <a:endParaRPr lang="en-US" dirty="0"/>
          </a:p>
        </p:txBody>
      </p:sp>
      <p:sp>
        <p:nvSpPr>
          <p:cNvPr id="2" name="Title 1"/>
          <p:cNvSpPr>
            <a:spLocks noGrp="1"/>
          </p:cNvSpPr>
          <p:nvPr>
            <p:ph type="title"/>
          </p:nvPr>
        </p:nvSpPr>
        <p:spPr/>
        <p:txBody>
          <a:bodyPr/>
          <a:lstStyle/>
          <a:p>
            <a:r>
              <a:rPr lang="en-US" dirty="0"/>
              <a:t>Atomicity</a:t>
            </a:r>
          </a:p>
        </p:txBody>
      </p:sp>
    </p:spTree>
    <p:extLst>
      <p:ext uri="{BB962C8B-B14F-4D97-AF65-F5344CB8AC3E}">
        <p14:creationId xmlns:p14="http://schemas.microsoft.com/office/powerpoint/2010/main" val="914622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Simplistic Approach</a:t>
            </a:r>
          </a:p>
        </p:txBody>
      </p:sp>
      <p:grpSp>
        <p:nvGrpSpPr>
          <p:cNvPr id="4" name="Group 3"/>
          <p:cNvGrpSpPr/>
          <p:nvPr/>
        </p:nvGrpSpPr>
        <p:grpSpPr>
          <a:xfrm>
            <a:off x="914400" y="1599268"/>
            <a:ext cx="5793432" cy="3036130"/>
            <a:chOff x="914400" y="1599268"/>
            <a:chExt cx="5793432" cy="3036130"/>
          </a:xfrm>
        </p:grpSpPr>
        <p:pic>
          <p:nvPicPr>
            <p:cNvPr id="5" name="Picture 4"/>
            <p:cNvPicPr>
              <a:picLocks noChangeAspect="1"/>
            </p:cNvPicPr>
            <p:nvPr/>
          </p:nvPicPr>
          <p:blipFill>
            <a:blip r:embed="rId2"/>
            <a:stretch>
              <a:fillRect/>
            </a:stretch>
          </p:blipFill>
          <p:spPr>
            <a:xfrm>
              <a:off x="914400" y="1599268"/>
              <a:ext cx="5793432" cy="3036130"/>
            </a:xfrm>
            <a:prstGeom prst="rect">
              <a:avLst/>
            </a:prstGeom>
          </p:spPr>
        </p:pic>
        <p:sp>
          <p:nvSpPr>
            <p:cNvPr id="7" name="Rectangle 6"/>
            <p:cNvSpPr/>
            <p:nvPr/>
          </p:nvSpPr>
          <p:spPr>
            <a:xfrm>
              <a:off x="4404476" y="2240629"/>
              <a:ext cx="474651" cy="362968"/>
            </a:xfrm>
            <a:prstGeom prst="rect">
              <a:avLst/>
            </a:prstGeom>
            <a:solidFill>
              <a:srgbClr val="FF0000"/>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8" name="Rectangle 7"/>
            <p:cNvSpPr/>
            <p:nvPr/>
          </p:nvSpPr>
          <p:spPr>
            <a:xfrm>
              <a:off x="3021245" y="3006120"/>
              <a:ext cx="474651" cy="362968"/>
            </a:xfrm>
            <a:prstGeom prst="rect">
              <a:avLst/>
            </a:prstGeom>
            <a:solidFill>
              <a:srgbClr val="FF0000"/>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9" name="Rectangle 8"/>
            <p:cNvSpPr/>
            <p:nvPr/>
          </p:nvSpPr>
          <p:spPr>
            <a:xfrm>
              <a:off x="4870302" y="2592646"/>
              <a:ext cx="474651" cy="404848"/>
            </a:xfrm>
            <a:prstGeom prst="rect">
              <a:avLst/>
            </a:prstGeom>
            <a:solidFill>
              <a:srgbClr val="FF0000"/>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grpSp>
      <p:sp>
        <p:nvSpPr>
          <p:cNvPr id="10" name="Rectangle 9"/>
          <p:cNvSpPr/>
          <p:nvPr/>
        </p:nvSpPr>
        <p:spPr>
          <a:xfrm>
            <a:off x="4016287" y="3366763"/>
            <a:ext cx="845389" cy="345056"/>
          </a:xfrm>
          <a:prstGeom prst="rect">
            <a:avLst/>
          </a:prstGeom>
          <a:solidFill>
            <a:schemeClr val="bg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1" name="Rectangle 10"/>
          <p:cNvSpPr/>
          <p:nvPr/>
        </p:nvSpPr>
        <p:spPr>
          <a:xfrm>
            <a:off x="4615268" y="3719987"/>
            <a:ext cx="1794158" cy="489703"/>
          </a:xfrm>
          <a:prstGeom prst="rect">
            <a:avLst/>
          </a:prstGeom>
          <a:solidFill>
            <a:schemeClr val="bg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cxnSp>
        <p:nvCxnSpPr>
          <p:cNvPr id="13" name="Straight Connector 12"/>
          <p:cNvCxnSpPr/>
          <p:nvPr/>
        </p:nvCxnSpPr>
        <p:spPr>
          <a:xfrm>
            <a:off x="1621766" y="3588589"/>
            <a:ext cx="377837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154847" y="692051"/>
            <a:ext cx="914400" cy="914400"/>
          </a:xfrm>
          <a:prstGeom prst="rect">
            <a:avLst/>
          </a:prstGeom>
          <a:noFill/>
        </p:spPr>
        <p:txBody>
          <a:bodyPr wrap="none" rtlCol="0">
            <a:noAutofit/>
          </a:bodyPr>
          <a:lstStyle/>
          <a:p>
            <a:pPr marL="457200" marR="0" lvl="0"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Begin</a:t>
            </a:r>
          </a:p>
          <a:p>
            <a:pPr marL="457200" marR="0" lvl="0"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2000" b="0" i="0" u="none" strike="noStrike" kern="1200" cap="none" spc="0" normalizeH="0" baseline="0" noProof="0" dirty="0">
                <a:ln>
                  <a:noFill/>
                </a:ln>
                <a:solidFill>
                  <a:srgbClr val="FF0000"/>
                </a:solidFill>
                <a:effectLst/>
                <a:uLnTx/>
                <a:uFillTx/>
                <a:latin typeface="Calibri"/>
                <a:ea typeface="ＭＳ Ｐゴシック" charset="-128"/>
                <a:cs typeface="+mn-cs"/>
              </a:rPr>
              <a:t>Update A</a:t>
            </a:r>
          </a:p>
          <a:p>
            <a:pPr marL="457200" marR="0" lvl="0"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2000" b="0" i="0" u="none" strike="noStrike" kern="1200" cap="none" spc="0" normalizeH="0" baseline="0" noProof="0" dirty="0">
                <a:ln>
                  <a:noFill/>
                </a:ln>
                <a:solidFill>
                  <a:srgbClr val="FF0000"/>
                </a:solidFill>
                <a:effectLst/>
                <a:uLnTx/>
                <a:uFillTx/>
                <a:latin typeface="Calibri"/>
                <a:ea typeface="ＭＳ Ｐゴシック" charset="-128"/>
                <a:cs typeface="+mn-cs"/>
              </a:rPr>
              <a:t>Update B</a:t>
            </a:r>
          </a:p>
          <a:p>
            <a:pPr marL="457200" marR="0" lvl="0"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2000" b="0" i="0" u="none" strike="noStrike" kern="1200" cap="none" spc="0" normalizeH="0" baseline="0" noProof="0" dirty="0">
                <a:ln>
                  <a:noFill/>
                </a:ln>
                <a:solidFill>
                  <a:srgbClr val="FF0000"/>
                </a:solidFill>
                <a:effectLst/>
                <a:uLnTx/>
                <a:uFillTx/>
                <a:latin typeface="Calibri"/>
                <a:ea typeface="ＭＳ Ｐゴシック" charset="-128"/>
                <a:cs typeface="+mn-cs"/>
              </a:rPr>
              <a:t>Update C</a:t>
            </a:r>
          </a:p>
          <a:p>
            <a:pPr marL="457200" marR="0" lvl="0"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Commit (REQ)</a:t>
            </a:r>
          </a:p>
          <a:p>
            <a:pPr marL="457200" marR="0" lvl="0"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2000" b="0" i="0" u="none" strike="noStrike" kern="1200" cap="none" spc="0" normalizeH="0" baseline="0" noProof="0" dirty="0">
                <a:ln>
                  <a:noFill/>
                </a:ln>
                <a:solidFill>
                  <a:srgbClr val="0070C0"/>
                </a:solidFill>
                <a:effectLst/>
                <a:uLnTx/>
                <a:uFillTx/>
                <a:latin typeface="Calibri"/>
                <a:ea typeface="ＭＳ Ｐゴシック" charset="-128"/>
                <a:cs typeface="+mn-cs"/>
              </a:rPr>
              <a:t>Force to disk</a:t>
            </a:r>
          </a:p>
          <a:p>
            <a:pPr marL="457200" marR="0" lvl="0"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Commit (RSP)</a:t>
            </a:r>
          </a:p>
          <a:p>
            <a:pPr marL="457200" marR="0" lvl="0" indent="-457200" algn="l" defTabSz="457200" rtl="0" eaLnBrk="1" fontAlgn="base" latinLnBrk="0" hangingPunct="1">
              <a:lnSpc>
                <a:spcPct val="90000"/>
              </a:lnSpc>
              <a:spcBef>
                <a:spcPts val="600"/>
              </a:spcBef>
              <a:spcAft>
                <a:spcPts val="0"/>
              </a:spcAft>
              <a:buClr>
                <a:prstClr val="white"/>
              </a:buClr>
              <a:buSzTx/>
              <a:buFontTx/>
              <a:buAutoNum type="arabicParenBoth"/>
              <a:tabLst/>
              <a:defRPr/>
            </a:pPr>
            <a:endParaRPr kumimoji="0" lang="en-US" sz="2000" b="0" i="0" u="none" strike="noStrike" kern="1200" cap="none" spc="0" normalizeH="0" baseline="0" noProof="0" dirty="0" err="1">
              <a:ln>
                <a:noFill/>
              </a:ln>
              <a:solidFill>
                <a:prstClr val="black"/>
              </a:solidFill>
              <a:effectLst/>
              <a:uLnTx/>
              <a:uFillTx/>
              <a:latin typeface="Calibri"/>
              <a:ea typeface="ＭＳ Ｐゴシック" charset="-128"/>
              <a:cs typeface="+mn-cs"/>
            </a:endParaRPr>
          </a:p>
        </p:txBody>
      </p:sp>
      <p:cxnSp>
        <p:nvCxnSpPr>
          <p:cNvPr id="16" name="Straight Arrow Connector 15"/>
          <p:cNvCxnSpPr/>
          <p:nvPr/>
        </p:nvCxnSpPr>
        <p:spPr>
          <a:xfrm flipH="1">
            <a:off x="3258570" y="1278797"/>
            <a:ext cx="3353477" cy="171869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4" idx="2"/>
            <a:endCxn id="7" idx="3"/>
          </p:cNvCxnSpPr>
          <p:nvPr/>
        </p:nvCxnSpPr>
        <p:spPr>
          <a:xfrm flipH="1">
            <a:off x="4879127" y="1606451"/>
            <a:ext cx="1732920" cy="81566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5107627" y="1954156"/>
            <a:ext cx="1504420" cy="61913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2"/>
          </p:cNvCxnSpPr>
          <p:nvPr/>
        </p:nvCxnSpPr>
        <p:spPr>
          <a:xfrm>
            <a:off x="3258571" y="3369088"/>
            <a:ext cx="468830" cy="3508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027170" y="2600029"/>
            <a:ext cx="498831" cy="11117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4247792" y="2997494"/>
            <a:ext cx="720409" cy="72249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Right Brace 2">
            <a:extLst>
              <a:ext uri="{FF2B5EF4-FFF2-40B4-BE49-F238E27FC236}">
                <a16:creationId xmlns:a16="http://schemas.microsoft.com/office/drawing/2014/main" id="{F4DDE04A-4DAC-5742-A80C-58C9F5B59FF7}"/>
              </a:ext>
            </a:extLst>
          </p:cNvPr>
          <p:cNvSpPr/>
          <p:nvPr/>
        </p:nvSpPr>
        <p:spPr>
          <a:xfrm>
            <a:off x="7772400" y="1123950"/>
            <a:ext cx="533400" cy="9144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1F182567-9E0A-E24F-BBE7-4198A354D1E5}"/>
              </a:ext>
            </a:extLst>
          </p:cNvPr>
          <p:cNvSpPr/>
          <p:nvPr/>
        </p:nvSpPr>
        <p:spPr>
          <a:xfrm>
            <a:off x="8382000" y="1428750"/>
            <a:ext cx="685800" cy="457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891812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0000" lnSpcReduction="20000"/>
          </a:bodyPr>
          <a:lstStyle/>
          <a:p>
            <a:pPr marL="0" indent="0">
              <a:lnSpc>
                <a:spcPct val="120000"/>
              </a:lnSpc>
              <a:spcBef>
                <a:spcPts val="0"/>
              </a:spcBef>
              <a:spcAft>
                <a:spcPts val="200"/>
              </a:spcAft>
              <a:buNone/>
            </a:pPr>
            <a:r>
              <a:rPr lang="en-US" sz="2400" dirty="0"/>
              <a:t>There are several problems with the simplistic approach.</a:t>
            </a:r>
            <a:br>
              <a:rPr lang="en-US" sz="2400" dirty="0"/>
            </a:br>
            <a:endParaRPr lang="en-US" sz="2400" dirty="0"/>
          </a:p>
          <a:p>
            <a:pPr marL="342900" indent="-342900">
              <a:lnSpc>
                <a:spcPct val="120000"/>
              </a:lnSpc>
              <a:spcBef>
                <a:spcPts val="0"/>
              </a:spcBef>
              <a:spcAft>
                <a:spcPts val="200"/>
              </a:spcAft>
              <a:buFont typeface="+mj-lt"/>
              <a:buAutoNum type="arabicPeriod"/>
            </a:pPr>
            <a:r>
              <a:rPr lang="en-US" dirty="0"/>
              <a:t>The approach does not solve the problem</a:t>
            </a:r>
          </a:p>
          <a:p>
            <a:pPr marL="688975" lvl="1" indent="-342900">
              <a:lnSpc>
                <a:spcPct val="120000"/>
              </a:lnSpc>
              <a:spcBef>
                <a:spcPts val="0"/>
              </a:spcBef>
              <a:spcAft>
                <a:spcPts val="200"/>
              </a:spcAft>
              <a:buFont typeface="+mj-lt"/>
              <a:buAutoNum type="arabicPeriod"/>
            </a:pPr>
            <a:r>
              <a:rPr lang="en-US" dirty="0"/>
              <a:t>Some writes might succeed.</a:t>
            </a:r>
          </a:p>
          <a:p>
            <a:pPr marL="688975" lvl="1" indent="-342900">
              <a:lnSpc>
                <a:spcPct val="120000"/>
              </a:lnSpc>
              <a:spcBef>
                <a:spcPts val="0"/>
              </a:spcBef>
              <a:spcAft>
                <a:spcPts val="200"/>
              </a:spcAft>
              <a:buFont typeface="+mj-lt"/>
              <a:buAutoNum type="arabicPeriod"/>
            </a:pPr>
            <a:r>
              <a:rPr lang="en-US" dirty="0"/>
              <a:t>Some might be interrupted by the failure, or require retry.</a:t>
            </a:r>
          </a:p>
          <a:p>
            <a:pPr marL="342900" indent="-342900">
              <a:lnSpc>
                <a:spcPct val="120000"/>
              </a:lnSpc>
              <a:spcBef>
                <a:spcPts val="0"/>
              </a:spcBef>
              <a:spcAft>
                <a:spcPts val="200"/>
              </a:spcAft>
              <a:buFont typeface="+mj-lt"/>
              <a:buAutoNum type="arabicPeriod"/>
            </a:pPr>
            <a:r>
              <a:rPr lang="en-US" dirty="0"/>
              <a:t>Writes may be random and scattered. N updates might</a:t>
            </a:r>
          </a:p>
          <a:p>
            <a:pPr marL="688975" lvl="1" indent="-342900">
              <a:lnSpc>
                <a:spcPct val="120000"/>
              </a:lnSpc>
              <a:spcBef>
                <a:spcPts val="0"/>
              </a:spcBef>
              <a:spcAft>
                <a:spcPts val="200"/>
              </a:spcAft>
              <a:buFont typeface="+mj-lt"/>
              <a:buAutoNum type="arabicPeriod"/>
            </a:pPr>
            <a:r>
              <a:rPr lang="en-US" dirty="0"/>
              <a:t>Change a few bytes in N data frames</a:t>
            </a:r>
          </a:p>
          <a:p>
            <a:pPr marL="688975" lvl="1" indent="-342900">
              <a:lnSpc>
                <a:spcPct val="120000"/>
              </a:lnSpc>
              <a:spcBef>
                <a:spcPts val="0"/>
              </a:spcBef>
              <a:spcAft>
                <a:spcPts val="200"/>
              </a:spcAft>
              <a:buFont typeface="+mj-lt"/>
              <a:buAutoNum type="arabicPeriod"/>
            </a:pPr>
            <a:r>
              <a:rPr lang="en-US" dirty="0"/>
              <a:t>A few bytes in M index frames</a:t>
            </a:r>
          </a:p>
          <a:p>
            <a:pPr marL="346075" lvl="1" indent="0">
              <a:lnSpc>
                <a:spcPct val="120000"/>
              </a:lnSpc>
              <a:spcBef>
                <a:spcPts val="0"/>
              </a:spcBef>
              <a:spcAft>
                <a:spcPts val="200"/>
              </a:spcAft>
              <a:buNone/>
            </a:pPr>
            <a:r>
              <a:rPr lang="en-US" dirty="0"/>
              <a:t>Transaction rate becomes bottlenecked by write I/O rate, even though a relative small number of bytes change/transaction.</a:t>
            </a:r>
          </a:p>
          <a:p>
            <a:pPr marL="342900" indent="-342900">
              <a:lnSpc>
                <a:spcPct val="120000"/>
              </a:lnSpc>
              <a:spcBef>
                <a:spcPts val="0"/>
              </a:spcBef>
              <a:spcAft>
                <a:spcPts val="200"/>
              </a:spcAft>
              <a:buFont typeface="+mj-lt"/>
              <a:buAutoNum type="arabicPeriod"/>
            </a:pPr>
            <a:r>
              <a:rPr lang="en-US" dirty="0"/>
              <a:t>Written frames must be held in memory.</a:t>
            </a:r>
          </a:p>
          <a:p>
            <a:pPr marL="688975" lvl="1" indent="-342900">
              <a:lnSpc>
                <a:spcPct val="120000"/>
              </a:lnSpc>
              <a:spcBef>
                <a:spcPts val="0"/>
              </a:spcBef>
              <a:spcAft>
                <a:spcPts val="200"/>
              </a:spcAft>
              <a:buFont typeface="+mj-lt"/>
              <a:buAutoNum type="arabicPeriod"/>
            </a:pPr>
            <a:r>
              <a:rPr lang="en-US" dirty="0"/>
              <a:t>Lots of transactions</a:t>
            </a:r>
          </a:p>
          <a:p>
            <a:pPr marL="688975" lvl="1" indent="-342900">
              <a:lnSpc>
                <a:spcPct val="120000"/>
              </a:lnSpc>
              <a:spcBef>
                <a:spcPts val="0"/>
              </a:spcBef>
              <a:spcAft>
                <a:spcPts val="200"/>
              </a:spcAft>
              <a:buFont typeface="+mj-lt"/>
              <a:buAutoNum type="arabicPeriod"/>
            </a:pPr>
            <a:r>
              <a:rPr lang="en-US" dirty="0"/>
              <a:t>Randomly writing small pieces of lots of frames.</a:t>
            </a:r>
          </a:p>
          <a:p>
            <a:pPr marL="688975" lvl="1" indent="-342900">
              <a:lnSpc>
                <a:spcPct val="120000"/>
              </a:lnSpc>
              <a:spcBef>
                <a:spcPts val="0"/>
              </a:spcBef>
              <a:spcAft>
                <a:spcPts val="200"/>
              </a:spcAft>
              <a:buFont typeface="+mj-lt"/>
              <a:buAutoNum type="arabicPeriod"/>
            </a:pPr>
            <a:r>
              <a:rPr lang="en-US" dirty="0"/>
              <a:t>Consumes lots of memory with pinned pages.</a:t>
            </a:r>
          </a:p>
          <a:p>
            <a:pPr marL="688975" lvl="1" indent="-342900">
              <a:lnSpc>
                <a:spcPct val="120000"/>
              </a:lnSpc>
              <a:spcBef>
                <a:spcPts val="0"/>
              </a:spcBef>
              <a:spcAft>
                <a:spcPts val="200"/>
              </a:spcAft>
              <a:buFont typeface="+mj-lt"/>
              <a:buAutoNum type="arabicPeriod"/>
            </a:pPr>
            <a:r>
              <a:rPr lang="en-US" dirty="0"/>
              <a:t>Degrades the performance and optimization of the buffer. </a:t>
            </a:r>
          </a:p>
          <a:p>
            <a:pPr marL="1023938" lvl="2" indent="-342900">
              <a:lnSpc>
                <a:spcPct val="120000"/>
              </a:lnSpc>
              <a:spcBef>
                <a:spcPts val="0"/>
              </a:spcBef>
              <a:spcAft>
                <a:spcPts val="200"/>
              </a:spcAft>
              <a:buFont typeface="+mj-lt"/>
              <a:buAutoNum type="arabicPeriod"/>
            </a:pPr>
            <a:r>
              <a:rPr lang="en-US" dirty="0"/>
              <a:t>The optimal buffer replacement policy wants to hold frames that will be reused.</a:t>
            </a:r>
          </a:p>
          <a:p>
            <a:pPr marL="1023938" lvl="2" indent="-342900">
              <a:lnSpc>
                <a:spcPct val="120000"/>
              </a:lnSpc>
              <a:spcBef>
                <a:spcPts val="0"/>
              </a:spcBef>
              <a:spcAft>
                <a:spcPts val="200"/>
              </a:spcAft>
              <a:buFont typeface="+mj-lt"/>
              <a:buAutoNum type="arabicPeriod"/>
            </a:pPr>
            <a:r>
              <a:rPr lang="en-US" dirty="0"/>
              <a:t>Not frames that have been touched and never reused.</a:t>
            </a:r>
          </a:p>
        </p:txBody>
      </p:sp>
      <p:sp>
        <p:nvSpPr>
          <p:cNvPr id="2" name="Title 1"/>
          <p:cNvSpPr>
            <a:spLocks noGrp="1"/>
          </p:cNvSpPr>
          <p:nvPr>
            <p:ph type="title"/>
          </p:nvPr>
        </p:nvSpPr>
        <p:spPr/>
        <p:txBody>
          <a:bodyPr/>
          <a:lstStyle/>
          <a:p>
            <a:r>
              <a:rPr lang="en-US" dirty="0"/>
              <a:t>Simplistic Approach</a:t>
            </a:r>
          </a:p>
        </p:txBody>
      </p:sp>
    </p:spTree>
    <p:extLst>
      <p:ext uri="{BB962C8B-B14F-4D97-AF65-F5344CB8AC3E}">
        <p14:creationId xmlns:p14="http://schemas.microsoft.com/office/powerpoint/2010/main" val="3028161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2024</a:t>
            </a:r>
            <a:br>
              <a:rPr lang="en-US" altLang="en-US" sz="2800" i="1" dirty="0"/>
            </a:br>
            <a:r>
              <a:rPr lang="en-US" altLang="en-US" sz="2800" i="1" dirty="0"/>
              <a:t>Lecture 11</a:t>
            </a:r>
            <a:br>
              <a:rPr lang="en-US" altLang="en-US" sz="2800" i="1" dirty="0"/>
            </a:br>
            <a:r>
              <a:rPr lang="en-US" altLang="en-US" sz="2800" i="1" dirty="0"/>
              <a:t>Module II (4), NoSQL (4)</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
        <p:nvSpPr>
          <p:cNvPr id="3" name="Rounded Rectangle 2">
            <a:extLst>
              <a:ext uri="{FF2B5EF4-FFF2-40B4-BE49-F238E27FC236}">
                <a16:creationId xmlns:a16="http://schemas.microsoft.com/office/drawing/2014/main" id="{13D4F4BC-8EC7-31CB-8600-036AE5180F88}"/>
              </a:ext>
            </a:extLst>
          </p:cNvPr>
          <p:cNvSpPr/>
          <p:nvPr/>
        </p:nvSpPr>
        <p:spPr>
          <a:xfrm>
            <a:off x="1447800" y="1899282"/>
            <a:ext cx="6019802" cy="2425068"/>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We will start in a couple of minutes.</a:t>
            </a:r>
          </a:p>
        </p:txBody>
      </p:sp>
    </p:spTree>
    <p:extLst>
      <p:ext uri="{BB962C8B-B14F-4D97-AF65-F5344CB8AC3E}">
        <p14:creationId xmlns:p14="http://schemas.microsoft.com/office/powerpoint/2010/main" val="31713499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334674" y="583970"/>
            <a:ext cx="4672728" cy="3818828"/>
          </a:xfrm>
          <a:prstGeom prst="rect">
            <a:avLst/>
          </a:prstGeom>
        </p:spPr>
      </p:pic>
      <p:sp>
        <p:nvSpPr>
          <p:cNvPr id="7" name="Content Placeholder 6"/>
          <p:cNvSpPr>
            <a:spLocks noGrp="1"/>
          </p:cNvSpPr>
          <p:nvPr>
            <p:ph idx="1"/>
          </p:nvPr>
        </p:nvSpPr>
        <p:spPr>
          <a:xfrm>
            <a:off x="152400" y="590550"/>
            <a:ext cx="4182274" cy="4038600"/>
          </a:xfrm>
        </p:spPr>
        <p:txBody>
          <a:bodyPr>
            <a:normAutofit lnSpcReduction="10000"/>
          </a:bodyPr>
          <a:lstStyle/>
          <a:p>
            <a:pPr marL="0" indent="0">
              <a:lnSpc>
                <a:spcPct val="120000"/>
              </a:lnSpc>
              <a:spcBef>
                <a:spcPts val="0"/>
              </a:spcBef>
              <a:spcAft>
                <a:spcPts val="200"/>
              </a:spcAft>
              <a:buNone/>
            </a:pPr>
            <a:r>
              <a:rPr lang="en-US" dirty="0"/>
              <a:t>Implementation Subsystems</a:t>
            </a:r>
          </a:p>
          <a:p>
            <a:pPr>
              <a:lnSpc>
                <a:spcPct val="120000"/>
              </a:lnSpc>
              <a:spcBef>
                <a:spcPts val="0"/>
              </a:spcBef>
              <a:spcAft>
                <a:spcPts val="200"/>
              </a:spcAft>
            </a:pPr>
            <a:r>
              <a:rPr lang="en-US" sz="1400" i="1" dirty="0"/>
              <a:t>Query processor</a:t>
            </a:r>
            <a:r>
              <a:rPr lang="en-US" sz="1400" dirty="0"/>
              <a:t> schedules and executes queries.</a:t>
            </a:r>
          </a:p>
          <a:p>
            <a:pPr>
              <a:lnSpc>
                <a:spcPct val="120000"/>
              </a:lnSpc>
              <a:spcBef>
                <a:spcPts val="0"/>
              </a:spcBef>
              <a:spcAft>
                <a:spcPts val="200"/>
              </a:spcAft>
            </a:pPr>
            <a:r>
              <a:rPr lang="en-US" sz="1400" i="1" dirty="0">
                <a:solidFill>
                  <a:srgbClr val="0070C0"/>
                </a:solidFill>
              </a:rPr>
              <a:t>Buffer manager </a:t>
            </a:r>
            <a:r>
              <a:rPr lang="en-US" sz="1400" dirty="0">
                <a:solidFill>
                  <a:srgbClr val="0070C0"/>
                </a:solidFill>
              </a:rPr>
              <a:t>controls reading/writing blocks/frames to/from disk.</a:t>
            </a:r>
          </a:p>
          <a:p>
            <a:pPr>
              <a:lnSpc>
                <a:spcPct val="120000"/>
              </a:lnSpc>
              <a:spcBef>
                <a:spcPts val="0"/>
              </a:spcBef>
              <a:spcAft>
                <a:spcPts val="200"/>
              </a:spcAft>
            </a:pPr>
            <a:r>
              <a:rPr lang="en-US" sz="1400" i="1" dirty="0">
                <a:solidFill>
                  <a:srgbClr val="FF0000"/>
                </a:solidFill>
              </a:rPr>
              <a:t>Log manager </a:t>
            </a:r>
            <a:r>
              <a:rPr lang="en-US" sz="1400" dirty="0">
                <a:solidFill>
                  <a:srgbClr val="FF0000"/>
                </a:solidFill>
              </a:rPr>
              <a:t>journals/records events to disk (log), e.g.</a:t>
            </a:r>
          </a:p>
          <a:p>
            <a:pPr lvl="1">
              <a:lnSpc>
                <a:spcPct val="120000"/>
              </a:lnSpc>
              <a:spcBef>
                <a:spcPts val="0"/>
              </a:spcBef>
              <a:spcAft>
                <a:spcPts val="200"/>
              </a:spcAft>
            </a:pPr>
            <a:r>
              <a:rPr lang="en-US" sz="1200" dirty="0">
                <a:solidFill>
                  <a:srgbClr val="FF0000"/>
                </a:solidFill>
              </a:rPr>
              <a:t>Transaction start/commit/abort</a:t>
            </a:r>
          </a:p>
          <a:p>
            <a:pPr lvl="1">
              <a:lnSpc>
                <a:spcPct val="120000"/>
              </a:lnSpc>
              <a:spcBef>
                <a:spcPts val="0"/>
              </a:spcBef>
              <a:spcAft>
                <a:spcPts val="200"/>
              </a:spcAft>
            </a:pPr>
            <a:r>
              <a:rPr lang="en-US" sz="1200" dirty="0">
                <a:solidFill>
                  <a:srgbClr val="FF0000"/>
                </a:solidFill>
              </a:rPr>
              <a:t>Transaction update of a block and previous value of data.</a:t>
            </a:r>
          </a:p>
          <a:p>
            <a:pPr>
              <a:lnSpc>
                <a:spcPct val="120000"/>
              </a:lnSpc>
              <a:spcBef>
                <a:spcPts val="0"/>
              </a:spcBef>
              <a:spcAft>
                <a:spcPts val="200"/>
              </a:spcAft>
            </a:pPr>
            <a:r>
              <a:rPr lang="en-US" sz="1400" i="1" dirty="0"/>
              <a:t>Transaction manager </a:t>
            </a:r>
            <a:r>
              <a:rPr lang="en-US" sz="1400" dirty="0"/>
              <a:t>coordinates query scheduling, buffer read/write and logging to ensure ACID.</a:t>
            </a:r>
          </a:p>
          <a:p>
            <a:pPr>
              <a:lnSpc>
                <a:spcPct val="120000"/>
              </a:lnSpc>
              <a:spcBef>
                <a:spcPts val="0"/>
              </a:spcBef>
              <a:spcAft>
                <a:spcPts val="200"/>
              </a:spcAft>
            </a:pPr>
            <a:r>
              <a:rPr lang="en-US" sz="1400" i="1" dirty="0"/>
              <a:t>Recovery manager</a:t>
            </a:r>
            <a:r>
              <a:rPr lang="en-US" sz="1400" dirty="0"/>
              <a:t> processes log to ensure ACID even after transaction or system failures.</a:t>
            </a:r>
          </a:p>
          <a:p>
            <a:pPr>
              <a:lnSpc>
                <a:spcPct val="120000"/>
              </a:lnSpc>
              <a:spcBef>
                <a:spcPts val="0"/>
              </a:spcBef>
              <a:spcAft>
                <a:spcPts val="200"/>
              </a:spcAft>
            </a:pPr>
            <a:r>
              <a:rPr lang="en-US" sz="1400" i="1" dirty="0">
                <a:solidFill>
                  <a:srgbClr val="7030A0"/>
                </a:solidFill>
              </a:rPr>
              <a:t>Log</a:t>
            </a:r>
            <a:r>
              <a:rPr lang="en-US" sz="1400" dirty="0">
                <a:solidFill>
                  <a:srgbClr val="7030A0"/>
                </a:solidFill>
              </a:rPr>
              <a:t> is a special type of block file used by the system to optimize performance and ensure ACID.</a:t>
            </a:r>
          </a:p>
        </p:txBody>
      </p:sp>
      <p:sp>
        <p:nvSpPr>
          <p:cNvPr id="2" name="Title 1"/>
          <p:cNvSpPr>
            <a:spLocks noGrp="1"/>
          </p:cNvSpPr>
          <p:nvPr>
            <p:ph type="title"/>
          </p:nvPr>
        </p:nvSpPr>
        <p:spPr/>
        <p:txBody>
          <a:bodyPr/>
          <a:lstStyle/>
          <a:p>
            <a:r>
              <a:rPr lang="en-US" dirty="0"/>
              <a:t>DBMS ACID Implementation</a:t>
            </a:r>
          </a:p>
        </p:txBody>
      </p:sp>
      <p:sp>
        <p:nvSpPr>
          <p:cNvPr id="4" name="TextBox 3"/>
          <p:cNvSpPr txBox="1"/>
          <p:nvPr/>
        </p:nvSpPr>
        <p:spPr>
          <a:xfrm>
            <a:off x="6086693" y="4592940"/>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ＭＳ Ｐゴシック" charset="-128"/>
                <a:cs typeface="+mn-cs"/>
              </a:rPr>
              <a:t>Garcia-Molina et al., p. 846</a:t>
            </a:r>
          </a:p>
        </p:txBody>
      </p:sp>
      <p:sp>
        <p:nvSpPr>
          <p:cNvPr id="3" name="Rectangle 2"/>
          <p:cNvSpPr/>
          <p:nvPr/>
        </p:nvSpPr>
        <p:spPr>
          <a:xfrm>
            <a:off x="7841412" y="655608"/>
            <a:ext cx="1026544" cy="698739"/>
          </a:xfrm>
          <a:prstGeom prst="rect">
            <a:avLst/>
          </a:prstGeom>
          <a:noFill/>
          <a:ln w="38100">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8" name="Rectangle 7"/>
          <p:cNvSpPr/>
          <p:nvPr/>
        </p:nvSpPr>
        <p:spPr>
          <a:xfrm>
            <a:off x="6157766" y="1929442"/>
            <a:ext cx="1026544" cy="698739"/>
          </a:xfrm>
          <a:prstGeom prst="rect">
            <a:avLst/>
          </a:prstGeom>
          <a:noFill/>
          <a:ln w="38100">
            <a:solidFill>
              <a:srgbClr val="0070C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5" name="Can 4"/>
          <p:cNvSpPr/>
          <p:nvPr/>
        </p:nvSpPr>
        <p:spPr>
          <a:xfrm>
            <a:off x="6086693" y="3907766"/>
            <a:ext cx="1116364" cy="495032"/>
          </a:xfrm>
          <a:prstGeom prst="can">
            <a:avLst/>
          </a:prstGeom>
          <a:noFill/>
          <a:ln w="38100">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1678288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spcBef>
                <a:spcPts val="0"/>
              </a:spcBef>
              <a:spcAft>
                <a:spcPts val="300"/>
              </a:spcAft>
              <a:buNone/>
            </a:pPr>
            <a:r>
              <a:rPr lang="en-US" dirty="0"/>
              <a:t>The DBMS logs every transaction event</a:t>
            </a:r>
          </a:p>
          <a:p>
            <a:pPr lvl="1">
              <a:spcBef>
                <a:spcPts val="0"/>
              </a:spcBef>
              <a:spcAft>
                <a:spcPts val="300"/>
              </a:spcAft>
            </a:pPr>
            <a:r>
              <a:rPr lang="en-US" i="1" dirty="0"/>
              <a:t>Log Sequence Number</a:t>
            </a:r>
            <a:r>
              <a:rPr lang="en-US" dirty="0"/>
              <a:t> (LSN): A unique ID for a log record. </a:t>
            </a:r>
          </a:p>
          <a:p>
            <a:pPr lvl="1">
              <a:spcBef>
                <a:spcPts val="0"/>
              </a:spcBef>
              <a:spcAft>
                <a:spcPts val="300"/>
              </a:spcAft>
            </a:pPr>
            <a:r>
              <a:rPr lang="en-US" i="1" dirty="0" err="1"/>
              <a:t>Prev</a:t>
            </a:r>
            <a:r>
              <a:rPr lang="en-US" i="1" dirty="0"/>
              <a:t> LSN</a:t>
            </a:r>
            <a:r>
              <a:rPr lang="en-US" dirty="0"/>
              <a:t>: A link to their last log record. </a:t>
            </a:r>
          </a:p>
          <a:p>
            <a:pPr lvl="1">
              <a:spcBef>
                <a:spcPts val="0"/>
              </a:spcBef>
              <a:spcAft>
                <a:spcPts val="300"/>
              </a:spcAft>
            </a:pPr>
            <a:r>
              <a:rPr lang="en-US" i="1" dirty="0"/>
              <a:t>Transaction ID number.</a:t>
            </a:r>
            <a:endParaRPr lang="en-US" dirty="0"/>
          </a:p>
          <a:p>
            <a:pPr lvl="1">
              <a:spcBef>
                <a:spcPts val="0"/>
              </a:spcBef>
              <a:spcAft>
                <a:spcPts val="300"/>
              </a:spcAft>
            </a:pPr>
            <a:r>
              <a:rPr lang="en-US" i="1" dirty="0"/>
              <a:t>Type</a:t>
            </a:r>
            <a:r>
              <a:rPr lang="en-US" dirty="0"/>
              <a:t>: Describes the type of database log record.</a:t>
            </a:r>
          </a:p>
          <a:p>
            <a:pPr lvl="2">
              <a:spcBef>
                <a:spcPts val="0"/>
              </a:spcBef>
              <a:spcAft>
                <a:spcPts val="300"/>
              </a:spcAft>
            </a:pPr>
            <a:r>
              <a:rPr lang="en-US" b="1" dirty="0"/>
              <a:t>Update Log Record</a:t>
            </a:r>
          </a:p>
          <a:p>
            <a:pPr lvl="3">
              <a:spcBef>
                <a:spcPts val="0"/>
              </a:spcBef>
              <a:spcAft>
                <a:spcPts val="300"/>
              </a:spcAft>
            </a:pPr>
            <a:r>
              <a:rPr lang="en-US" i="1" dirty="0" err="1"/>
              <a:t>PageID</a:t>
            </a:r>
            <a:r>
              <a:rPr lang="en-US" dirty="0"/>
              <a:t>: A reference to the Page ID of the modified page.</a:t>
            </a:r>
          </a:p>
          <a:p>
            <a:pPr lvl="3">
              <a:spcBef>
                <a:spcPts val="0"/>
              </a:spcBef>
              <a:spcAft>
                <a:spcPts val="300"/>
              </a:spcAft>
            </a:pPr>
            <a:r>
              <a:rPr lang="en-US" i="1" dirty="0"/>
              <a:t>Length and Offset</a:t>
            </a:r>
            <a:r>
              <a:rPr lang="en-US" dirty="0"/>
              <a:t>: Length in bytes and offset of the page are usually included.</a:t>
            </a:r>
          </a:p>
          <a:p>
            <a:pPr lvl="3">
              <a:spcBef>
                <a:spcPts val="0"/>
              </a:spcBef>
              <a:spcAft>
                <a:spcPts val="300"/>
              </a:spcAft>
            </a:pPr>
            <a:r>
              <a:rPr lang="en-US" i="1" dirty="0"/>
              <a:t>Before and After Images </a:t>
            </a:r>
            <a:r>
              <a:rPr lang="en-US" dirty="0"/>
              <a:t>of records.</a:t>
            </a:r>
            <a:endParaRPr lang="en-US" i="1" dirty="0"/>
          </a:p>
          <a:p>
            <a:pPr lvl="2">
              <a:spcBef>
                <a:spcPts val="0"/>
              </a:spcBef>
              <a:spcAft>
                <a:spcPts val="300"/>
              </a:spcAft>
            </a:pPr>
            <a:r>
              <a:rPr lang="en-US" b="1" dirty="0"/>
              <a:t>Compensation Log Record</a:t>
            </a:r>
            <a:r>
              <a:rPr lang="en-US" dirty="0"/>
              <a:t> </a:t>
            </a:r>
          </a:p>
          <a:p>
            <a:pPr lvl="2">
              <a:spcBef>
                <a:spcPts val="0"/>
              </a:spcBef>
              <a:spcAft>
                <a:spcPts val="300"/>
              </a:spcAft>
            </a:pPr>
            <a:r>
              <a:rPr lang="en-US" b="1" dirty="0"/>
              <a:t>Commit Record</a:t>
            </a:r>
            <a:r>
              <a:rPr lang="en-US" dirty="0"/>
              <a:t> </a:t>
            </a:r>
          </a:p>
          <a:p>
            <a:pPr lvl="2">
              <a:spcBef>
                <a:spcPts val="0"/>
              </a:spcBef>
              <a:spcAft>
                <a:spcPts val="300"/>
              </a:spcAft>
            </a:pPr>
            <a:r>
              <a:rPr lang="en-US" b="1" dirty="0"/>
              <a:t>Abort Record</a:t>
            </a:r>
            <a:r>
              <a:rPr lang="en-US" dirty="0"/>
              <a:t> </a:t>
            </a:r>
            <a:r>
              <a:rPr lang="en-US" b="1" dirty="0"/>
              <a:t>Checkpoint Record</a:t>
            </a:r>
            <a:r>
              <a:rPr lang="en-US" dirty="0"/>
              <a:t> </a:t>
            </a:r>
          </a:p>
          <a:p>
            <a:pPr lvl="2">
              <a:spcBef>
                <a:spcPts val="0"/>
              </a:spcBef>
              <a:spcAft>
                <a:spcPts val="300"/>
              </a:spcAft>
            </a:pPr>
            <a:r>
              <a:rPr lang="en-US" b="1" dirty="0"/>
              <a:t>Completion Record</a:t>
            </a:r>
            <a:r>
              <a:rPr lang="en-US" dirty="0"/>
              <a:t> notes that all work has been done for this particular transaction.</a:t>
            </a:r>
          </a:p>
          <a:p>
            <a:pPr>
              <a:spcBef>
                <a:spcPts val="0"/>
              </a:spcBef>
              <a:spcAft>
                <a:spcPts val="300"/>
              </a:spcAft>
            </a:pPr>
            <a:endParaRPr lang="en-US" dirty="0"/>
          </a:p>
        </p:txBody>
      </p:sp>
      <p:sp>
        <p:nvSpPr>
          <p:cNvPr id="2" name="Title 1"/>
          <p:cNvSpPr>
            <a:spLocks noGrp="1"/>
          </p:cNvSpPr>
          <p:nvPr>
            <p:ph type="title"/>
          </p:nvPr>
        </p:nvSpPr>
        <p:spPr/>
        <p:txBody>
          <a:bodyPr/>
          <a:lstStyle/>
          <a:p>
            <a:r>
              <a:rPr lang="en-US" dirty="0"/>
              <a:t>Logging</a:t>
            </a:r>
          </a:p>
        </p:txBody>
      </p:sp>
    </p:spTree>
    <p:extLst>
      <p:ext uri="{BB962C8B-B14F-4D97-AF65-F5344CB8AC3E}">
        <p14:creationId xmlns:p14="http://schemas.microsoft.com/office/powerpoint/2010/main" val="2431796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ontent Placeholder 58"/>
          <p:cNvSpPr>
            <a:spLocks noGrp="1"/>
          </p:cNvSpPr>
          <p:nvPr>
            <p:ph idx="1"/>
          </p:nvPr>
        </p:nvSpPr>
        <p:spPr>
          <a:xfrm>
            <a:off x="4651510" y="590550"/>
            <a:ext cx="4340089" cy="4038600"/>
          </a:xfrm>
        </p:spPr>
        <p:txBody>
          <a:bodyPr>
            <a:normAutofit fontScale="77500" lnSpcReduction="20000"/>
          </a:bodyPr>
          <a:lstStyle/>
          <a:p>
            <a:pPr marL="0" indent="0">
              <a:lnSpc>
                <a:spcPct val="120000"/>
              </a:lnSpc>
              <a:spcBef>
                <a:spcPts val="0"/>
              </a:spcBef>
              <a:spcAft>
                <a:spcPts val="300"/>
              </a:spcAft>
              <a:buNone/>
            </a:pPr>
            <a:r>
              <a:rPr lang="en-US" sz="2000" dirty="0"/>
              <a:t>DBMS (Redo processing)</a:t>
            </a:r>
          </a:p>
          <a:p>
            <a:pPr>
              <a:lnSpc>
                <a:spcPct val="120000"/>
              </a:lnSpc>
              <a:spcBef>
                <a:spcPts val="0"/>
              </a:spcBef>
              <a:spcAft>
                <a:spcPts val="300"/>
              </a:spcAft>
            </a:pPr>
            <a:r>
              <a:rPr lang="en-US" dirty="0"/>
              <a:t>Write log events from all transactions into a single log stream.</a:t>
            </a:r>
          </a:p>
          <a:p>
            <a:pPr>
              <a:lnSpc>
                <a:spcPct val="120000"/>
              </a:lnSpc>
              <a:spcBef>
                <a:spcPts val="0"/>
              </a:spcBef>
              <a:spcAft>
                <a:spcPts val="300"/>
              </a:spcAft>
            </a:pPr>
            <a:r>
              <a:rPr lang="en-US" dirty="0"/>
              <a:t>Multiple events per page</a:t>
            </a:r>
          </a:p>
          <a:p>
            <a:pPr>
              <a:lnSpc>
                <a:spcPct val="120000"/>
              </a:lnSpc>
              <a:spcBef>
                <a:spcPts val="0"/>
              </a:spcBef>
              <a:spcAft>
                <a:spcPts val="300"/>
              </a:spcAft>
            </a:pPr>
            <a:r>
              <a:rPr lang="en-US" dirty="0"/>
              <a:t>Forces (writes) log record on COMMIT/ABORT</a:t>
            </a:r>
          </a:p>
          <a:p>
            <a:pPr lvl="1">
              <a:lnSpc>
                <a:spcPct val="120000"/>
              </a:lnSpc>
              <a:spcBef>
                <a:spcPts val="0"/>
              </a:spcBef>
              <a:spcAft>
                <a:spcPts val="300"/>
              </a:spcAft>
            </a:pPr>
            <a:r>
              <a:rPr lang="en-US" dirty="0"/>
              <a:t>Single block I/O records many updates</a:t>
            </a:r>
          </a:p>
          <a:p>
            <a:pPr lvl="1">
              <a:lnSpc>
                <a:spcPct val="120000"/>
              </a:lnSpc>
              <a:spcBef>
                <a:spcPts val="0"/>
              </a:spcBef>
              <a:spcAft>
                <a:spcPts val="300"/>
              </a:spcAft>
            </a:pPr>
            <a:r>
              <a:rPr lang="en-US" dirty="0"/>
              <a:t>Versus multiple block I/</a:t>
            </a:r>
            <a:r>
              <a:rPr lang="en-US" dirty="0" err="1"/>
              <a:t>Os</a:t>
            </a:r>
            <a:r>
              <a:rPr lang="en-US" dirty="0"/>
              <a:t>, each recording a single change.</a:t>
            </a:r>
          </a:p>
          <a:p>
            <a:pPr lvl="1">
              <a:lnSpc>
                <a:spcPct val="120000"/>
              </a:lnSpc>
              <a:spcBef>
                <a:spcPts val="0"/>
              </a:spcBef>
              <a:spcAft>
                <a:spcPts val="300"/>
              </a:spcAft>
            </a:pPr>
            <a:r>
              <a:rPr lang="en-US" dirty="0"/>
              <a:t>All of a transaction’s updates recorded in one I/O versus many.</a:t>
            </a:r>
          </a:p>
          <a:p>
            <a:pPr>
              <a:lnSpc>
                <a:spcPct val="120000"/>
              </a:lnSpc>
              <a:spcBef>
                <a:spcPts val="0"/>
              </a:spcBef>
              <a:spcAft>
                <a:spcPts val="300"/>
              </a:spcAft>
            </a:pPr>
            <a:r>
              <a:rPr lang="en-US" dirty="0"/>
              <a:t>If there is a failure</a:t>
            </a:r>
          </a:p>
          <a:p>
            <a:pPr lvl="1">
              <a:lnSpc>
                <a:spcPct val="120000"/>
              </a:lnSpc>
              <a:spcBef>
                <a:spcPts val="0"/>
              </a:spcBef>
              <a:spcAft>
                <a:spcPts val="300"/>
              </a:spcAft>
            </a:pPr>
            <a:r>
              <a:rPr lang="en-US" dirty="0"/>
              <a:t>DBMS sequentially reads log.</a:t>
            </a:r>
          </a:p>
          <a:p>
            <a:pPr lvl="1">
              <a:lnSpc>
                <a:spcPct val="120000"/>
              </a:lnSpc>
              <a:spcBef>
                <a:spcPts val="0"/>
              </a:spcBef>
              <a:spcAft>
                <a:spcPts val="300"/>
              </a:spcAft>
            </a:pPr>
            <a:r>
              <a:rPr lang="en-US" dirty="0"/>
              <a:t>Applies changes to modified pages that were not saved to disk.</a:t>
            </a:r>
          </a:p>
          <a:p>
            <a:pPr lvl="1">
              <a:lnSpc>
                <a:spcPct val="120000"/>
              </a:lnSpc>
              <a:spcBef>
                <a:spcPts val="0"/>
              </a:spcBef>
              <a:spcAft>
                <a:spcPts val="300"/>
              </a:spcAft>
            </a:pPr>
            <a:r>
              <a:rPr lang="en-US" dirty="0"/>
              <a:t>Then resumes normal processing.</a:t>
            </a:r>
          </a:p>
        </p:txBody>
      </p:sp>
      <p:sp>
        <p:nvSpPr>
          <p:cNvPr id="2" name="Title 1"/>
          <p:cNvSpPr>
            <a:spLocks noGrp="1"/>
          </p:cNvSpPr>
          <p:nvPr>
            <p:ph type="title"/>
          </p:nvPr>
        </p:nvSpPr>
        <p:spPr/>
        <p:txBody>
          <a:bodyPr/>
          <a:lstStyle/>
          <a:p>
            <a:r>
              <a:rPr lang="en-US" dirty="0"/>
              <a:t>Write Ahead Logging</a:t>
            </a:r>
          </a:p>
        </p:txBody>
      </p:sp>
      <p:sp>
        <p:nvSpPr>
          <p:cNvPr id="14" name="TextBox 13"/>
          <p:cNvSpPr txBox="1"/>
          <p:nvPr/>
        </p:nvSpPr>
        <p:spPr>
          <a:xfrm>
            <a:off x="117994" y="663456"/>
            <a:ext cx="914400" cy="914400"/>
          </a:xfrm>
          <a:prstGeom prst="rect">
            <a:avLst/>
          </a:prstGeom>
          <a:noFill/>
        </p:spPr>
        <p:txBody>
          <a:bodyPr wrap="none" rtlCol="0">
            <a:noAutofit/>
          </a:bodyPr>
          <a:lstStyle/>
          <a:p>
            <a:pPr marL="457200" marR="0" lvl="0" indent="-457200" algn="l" defTabSz="457200" rtl="0" eaLnBrk="1" fontAlgn="base" latinLnBrk="0" hangingPunct="1">
              <a:lnSpc>
                <a:spcPct val="100000"/>
              </a:lnSpc>
              <a:spcBef>
                <a:spcPts val="0"/>
              </a:spcBef>
              <a:spcAft>
                <a:spcPts val="0"/>
              </a:spcAft>
              <a:buClr>
                <a:prstClr val="white"/>
              </a:buClr>
              <a:buSzTx/>
              <a:buFont typeface="+mj-lt"/>
              <a:buAutoNum type="arabicPeriod"/>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Begin</a:t>
            </a:r>
          </a:p>
          <a:p>
            <a:pPr marL="457200" marR="0" lvl="0" indent="-457200" algn="l" defTabSz="457200" rtl="0" eaLnBrk="1" fontAlgn="base" latinLnBrk="0" hangingPunct="1">
              <a:lnSpc>
                <a:spcPct val="100000"/>
              </a:lnSpc>
              <a:spcBef>
                <a:spcPts val="0"/>
              </a:spcBef>
              <a:spcAft>
                <a:spcPts val="0"/>
              </a:spcAft>
              <a:buClr>
                <a:prstClr val="white"/>
              </a:buClr>
              <a:buSzTx/>
              <a:buFont typeface="+mj-lt"/>
              <a:buAutoNum type="arabicPeriod"/>
              <a:tabLst/>
              <a:defRPr/>
            </a:pPr>
            <a:r>
              <a:rPr kumimoji="0" lang="en-US" sz="1200" b="0" i="0" u="none" strike="noStrike" kern="1200" cap="none" spc="0" normalizeH="0" baseline="0" noProof="0" dirty="0">
                <a:ln>
                  <a:noFill/>
                </a:ln>
                <a:solidFill>
                  <a:srgbClr val="FF0000"/>
                </a:solidFill>
                <a:effectLst/>
                <a:uLnTx/>
                <a:uFillTx/>
                <a:latin typeface="Calibri"/>
                <a:ea typeface="ＭＳ Ｐゴシック" charset="-128"/>
                <a:cs typeface="+mn-cs"/>
              </a:rPr>
              <a:t>Update A</a:t>
            </a:r>
          </a:p>
          <a:p>
            <a:pPr marL="457200" marR="0" lvl="0" indent="-457200" algn="l" defTabSz="457200" rtl="0" eaLnBrk="1" fontAlgn="base" latinLnBrk="0" hangingPunct="1">
              <a:lnSpc>
                <a:spcPct val="100000"/>
              </a:lnSpc>
              <a:spcBef>
                <a:spcPts val="0"/>
              </a:spcBef>
              <a:spcAft>
                <a:spcPts val="0"/>
              </a:spcAft>
              <a:buClr>
                <a:prstClr val="white"/>
              </a:buClr>
              <a:buSzTx/>
              <a:buFont typeface="+mj-lt"/>
              <a:buAutoNum type="arabicPeriod"/>
              <a:tabLst/>
              <a:defRPr/>
            </a:pPr>
            <a:r>
              <a:rPr kumimoji="0" lang="en-US" sz="1200" b="0" i="0" u="none" strike="noStrike" kern="1200" cap="none" spc="0" normalizeH="0" baseline="0" noProof="0" dirty="0">
                <a:ln>
                  <a:noFill/>
                </a:ln>
                <a:solidFill>
                  <a:srgbClr val="FF0000"/>
                </a:solidFill>
                <a:effectLst/>
                <a:uLnTx/>
                <a:uFillTx/>
                <a:latin typeface="Calibri"/>
                <a:ea typeface="ＭＳ Ｐゴシック" charset="-128"/>
                <a:cs typeface="+mn-cs"/>
              </a:rPr>
              <a:t>Update B</a:t>
            </a:r>
          </a:p>
          <a:p>
            <a:pPr marL="457200" marR="0" lvl="0" indent="-457200" algn="l" defTabSz="457200" rtl="0" eaLnBrk="1" fontAlgn="base" latinLnBrk="0" hangingPunct="1">
              <a:lnSpc>
                <a:spcPct val="100000"/>
              </a:lnSpc>
              <a:spcBef>
                <a:spcPts val="0"/>
              </a:spcBef>
              <a:spcAft>
                <a:spcPts val="0"/>
              </a:spcAft>
              <a:buClr>
                <a:prstClr val="white"/>
              </a:buClr>
              <a:buSzTx/>
              <a:buFont typeface="+mj-lt"/>
              <a:buAutoNum type="arabicPeriod"/>
              <a:tabLst/>
              <a:defRPr/>
            </a:pPr>
            <a:r>
              <a:rPr kumimoji="0" lang="en-US" sz="1200" b="0" i="0" u="none" strike="noStrike" kern="1200" cap="none" spc="0" normalizeH="0" baseline="0" noProof="0" dirty="0">
                <a:ln>
                  <a:noFill/>
                </a:ln>
                <a:solidFill>
                  <a:srgbClr val="FF0000"/>
                </a:solidFill>
                <a:effectLst/>
                <a:uLnTx/>
                <a:uFillTx/>
                <a:latin typeface="Calibri"/>
                <a:ea typeface="ＭＳ Ｐゴシック" charset="-128"/>
                <a:cs typeface="+mn-cs"/>
              </a:rPr>
              <a:t>Update C</a:t>
            </a:r>
          </a:p>
          <a:p>
            <a:pPr marL="457200" marR="0" lvl="0" indent="-457200" algn="l" defTabSz="457200" rtl="0" eaLnBrk="1" fontAlgn="base" latinLnBrk="0" hangingPunct="1">
              <a:lnSpc>
                <a:spcPct val="100000"/>
              </a:lnSpc>
              <a:spcBef>
                <a:spcPts val="0"/>
              </a:spcBef>
              <a:spcAft>
                <a:spcPts val="0"/>
              </a:spcAft>
              <a:buClr>
                <a:prstClr val="white"/>
              </a:buClr>
              <a:buSzTx/>
              <a:buFont typeface="+mj-lt"/>
              <a:buAutoNum type="arabicPeriod"/>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Commit (REQ)</a:t>
            </a:r>
          </a:p>
          <a:p>
            <a:pPr marL="457200" marR="0" lvl="0" indent="-457200" algn="l" defTabSz="457200" rtl="0" eaLnBrk="1" fontAlgn="base" latinLnBrk="0" hangingPunct="1">
              <a:lnSpc>
                <a:spcPct val="100000"/>
              </a:lnSpc>
              <a:spcBef>
                <a:spcPts val="0"/>
              </a:spcBef>
              <a:spcAft>
                <a:spcPts val="0"/>
              </a:spcAft>
              <a:buClr>
                <a:prstClr val="white"/>
              </a:buClr>
              <a:buSzTx/>
              <a:buFont typeface="+mj-lt"/>
              <a:buAutoNum type="arabicPeriod"/>
              <a:tabLst/>
              <a:defRPr/>
            </a:pPr>
            <a:r>
              <a:rPr kumimoji="0" lang="en-US" sz="1200" b="0" i="0" u="none" strike="noStrike" kern="1200" cap="none" spc="0" normalizeH="0" baseline="0" noProof="0" dirty="0">
                <a:ln>
                  <a:noFill/>
                </a:ln>
                <a:solidFill>
                  <a:srgbClr val="0070C0"/>
                </a:solidFill>
                <a:effectLst/>
                <a:uLnTx/>
                <a:uFillTx/>
                <a:latin typeface="Calibri"/>
                <a:ea typeface="ＭＳ Ｐゴシック" charset="-128"/>
                <a:cs typeface="+mn-cs"/>
              </a:rPr>
              <a:t>Force to disk</a:t>
            </a:r>
          </a:p>
          <a:p>
            <a:pPr marL="457200" marR="0" lvl="0" indent="-457200" algn="l" defTabSz="457200" rtl="0" eaLnBrk="1" fontAlgn="base" latinLnBrk="0" hangingPunct="1">
              <a:lnSpc>
                <a:spcPct val="100000"/>
              </a:lnSpc>
              <a:spcBef>
                <a:spcPts val="0"/>
              </a:spcBef>
              <a:spcAft>
                <a:spcPts val="0"/>
              </a:spcAft>
              <a:buClr>
                <a:prstClr val="white"/>
              </a:buClr>
              <a:buSzTx/>
              <a:buFont typeface="+mj-lt"/>
              <a:buAutoNum type="arabicPeriod"/>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Commit (RSP)</a:t>
            </a:r>
          </a:p>
          <a:p>
            <a:pPr marL="457200" marR="0" lvl="0" indent="-457200" algn="l" defTabSz="457200" rtl="0" eaLnBrk="1" fontAlgn="base" latinLnBrk="0" hangingPunct="1">
              <a:lnSpc>
                <a:spcPct val="100000"/>
              </a:lnSpc>
              <a:spcBef>
                <a:spcPts val="0"/>
              </a:spcBef>
              <a:spcAft>
                <a:spcPts val="0"/>
              </a:spcAft>
              <a:buClr>
                <a:prstClr val="white"/>
              </a:buClr>
              <a:buSzTx/>
              <a:buFontTx/>
              <a:buAutoNum type="arabicParenBoth"/>
              <a:tabLst/>
              <a:defRPr/>
            </a:pPr>
            <a:endParaRPr kumimoji="0" lang="en-US" sz="1200" b="0" i="0" u="none" strike="noStrike" kern="1200" cap="none" spc="0" normalizeH="0" baseline="0" noProof="0" dirty="0" err="1">
              <a:ln>
                <a:noFill/>
              </a:ln>
              <a:solidFill>
                <a:prstClr val="black"/>
              </a:solidFill>
              <a:effectLst/>
              <a:uLnTx/>
              <a:uFillTx/>
              <a:latin typeface="Calibri"/>
              <a:ea typeface="ＭＳ Ｐゴシック" charset="-128"/>
              <a:cs typeface="+mn-cs"/>
            </a:endParaRPr>
          </a:p>
        </p:txBody>
      </p:sp>
      <p:grpSp>
        <p:nvGrpSpPr>
          <p:cNvPr id="4" name="Group 3"/>
          <p:cNvGrpSpPr/>
          <p:nvPr/>
        </p:nvGrpSpPr>
        <p:grpSpPr>
          <a:xfrm>
            <a:off x="233757" y="2262429"/>
            <a:ext cx="3903848" cy="2045867"/>
            <a:chOff x="914400" y="1599268"/>
            <a:chExt cx="5793432" cy="3036130"/>
          </a:xfrm>
        </p:grpSpPr>
        <p:pic>
          <p:nvPicPr>
            <p:cNvPr id="5" name="Picture 4"/>
            <p:cNvPicPr>
              <a:picLocks noChangeAspect="1"/>
            </p:cNvPicPr>
            <p:nvPr/>
          </p:nvPicPr>
          <p:blipFill>
            <a:blip r:embed="rId2"/>
            <a:stretch>
              <a:fillRect/>
            </a:stretch>
          </p:blipFill>
          <p:spPr>
            <a:xfrm>
              <a:off x="914400" y="1599268"/>
              <a:ext cx="5793432" cy="3036130"/>
            </a:xfrm>
            <a:prstGeom prst="rect">
              <a:avLst/>
            </a:prstGeom>
          </p:spPr>
        </p:pic>
        <p:sp>
          <p:nvSpPr>
            <p:cNvPr id="7" name="Rectangle 6"/>
            <p:cNvSpPr/>
            <p:nvPr/>
          </p:nvSpPr>
          <p:spPr>
            <a:xfrm>
              <a:off x="4404476" y="2240629"/>
              <a:ext cx="474651" cy="362968"/>
            </a:xfrm>
            <a:prstGeom prst="rect">
              <a:avLst/>
            </a:prstGeom>
            <a:solidFill>
              <a:srgbClr val="FF0000"/>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8" name="Rectangle 7"/>
            <p:cNvSpPr/>
            <p:nvPr/>
          </p:nvSpPr>
          <p:spPr>
            <a:xfrm>
              <a:off x="3021245" y="3006120"/>
              <a:ext cx="474651" cy="362968"/>
            </a:xfrm>
            <a:prstGeom prst="rect">
              <a:avLst/>
            </a:prstGeom>
            <a:solidFill>
              <a:srgbClr val="FF0000"/>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9" name="Rectangle 8"/>
            <p:cNvSpPr/>
            <p:nvPr/>
          </p:nvSpPr>
          <p:spPr>
            <a:xfrm>
              <a:off x="4870302" y="2592646"/>
              <a:ext cx="474651" cy="404848"/>
            </a:xfrm>
            <a:prstGeom prst="rect">
              <a:avLst/>
            </a:prstGeom>
            <a:solidFill>
              <a:srgbClr val="FF0000"/>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grpSp>
      <p:sp>
        <p:nvSpPr>
          <p:cNvPr id="10" name="Rectangle 9"/>
          <p:cNvSpPr/>
          <p:nvPr/>
        </p:nvSpPr>
        <p:spPr>
          <a:xfrm>
            <a:off x="2323933" y="3453439"/>
            <a:ext cx="569657" cy="232513"/>
          </a:xfrm>
          <a:prstGeom prst="rect">
            <a:avLst/>
          </a:prstGeom>
          <a:solidFill>
            <a:schemeClr val="bg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1" name="Rectangle 10"/>
          <p:cNvSpPr/>
          <p:nvPr/>
        </p:nvSpPr>
        <p:spPr>
          <a:xfrm>
            <a:off x="2727551" y="3691455"/>
            <a:ext cx="1208976" cy="329982"/>
          </a:xfrm>
          <a:prstGeom prst="rect">
            <a:avLst/>
          </a:prstGeom>
          <a:solidFill>
            <a:schemeClr val="bg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cxnSp>
        <p:nvCxnSpPr>
          <p:cNvPr id="13" name="Straight Connector 12"/>
          <p:cNvCxnSpPr/>
          <p:nvPr/>
        </p:nvCxnSpPr>
        <p:spPr>
          <a:xfrm>
            <a:off x="710409" y="3602914"/>
            <a:ext cx="254601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2"/>
          </p:cNvCxnSpPr>
          <p:nvPr/>
        </p:nvCxnSpPr>
        <p:spPr>
          <a:xfrm>
            <a:off x="1813354" y="3455005"/>
            <a:ext cx="315917" cy="2364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2331267" y="2936782"/>
            <a:ext cx="336132" cy="749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2479931" y="3204610"/>
            <a:ext cx="485441" cy="4868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p:nvPr/>
        </p:nvCxnSpPr>
        <p:spPr>
          <a:xfrm rot="16200000" flipH="1">
            <a:off x="624408" y="2015664"/>
            <a:ext cx="1877699" cy="500192"/>
          </a:xfrm>
          <a:prstGeom prst="bentConnector3">
            <a:avLst>
              <a:gd name="adj1" fmla="val 57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rot="16200000" flipH="1">
            <a:off x="1200439" y="1195800"/>
            <a:ext cx="1545142" cy="1470952"/>
          </a:xfrm>
          <a:prstGeom prst="bentConnector3">
            <a:avLst>
              <a:gd name="adj1" fmla="val -28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endCxn id="9" idx="0"/>
          </p:cNvCxnSpPr>
          <p:nvPr/>
        </p:nvCxnSpPr>
        <p:spPr>
          <a:xfrm rot="16200000" flipH="1">
            <a:off x="1211477" y="1083960"/>
            <a:ext cx="1949531" cy="1746162"/>
          </a:xfrm>
          <a:prstGeom prst="bentConnector3">
            <a:avLst>
              <a:gd name="adj1" fmla="val -78"/>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3494057" y="2660734"/>
            <a:ext cx="319839" cy="244582"/>
          </a:xfrm>
          <a:prstGeom prst="rect">
            <a:avLst/>
          </a:prstGeom>
          <a:solidFill>
            <a:srgbClr val="7030A0"/>
          </a:solidFill>
          <a:ln w="19050">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cxnSp>
        <p:nvCxnSpPr>
          <p:cNvPr id="39" name="Straight Arrow Connector 38"/>
          <p:cNvCxnSpPr/>
          <p:nvPr/>
        </p:nvCxnSpPr>
        <p:spPr>
          <a:xfrm>
            <a:off x="3059322" y="982274"/>
            <a:ext cx="584021"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2708487" y="1158705"/>
            <a:ext cx="945489"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1805093" y="1331729"/>
            <a:ext cx="1848883"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3643343" y="583970"/>
            <a:ext cx="0" cy="2076764"/>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3643343" y="1450665"/>
            <a:ext cx="49426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a:off x="3643343" y="1644316"/>
            <a:ext cx="49426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3653976" y="1931276"/>
            <a:ext cx="49426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3643343" y="663456"/>
            <a:ext cx="49426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3643343" y="832392"/>
            <a:ext cx="49426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5" name="Can 54"/>
          <p:cNvSpPr/>
          <p:nvPr/>
        </p:nvSpPr>
        <p:spPr>
          <a:xfrm>
            <a:off x="3708868" y="3679984"/>
            <a:ext cx="703740" cy="312061"/>
          </a:xfrm>
          <a:prstGeom prst="can">
            <a:avLst/>
          </a:prstGeom>
          <a:noFill/>
          <a:ln w="38100">
            <a:solidFill>
              <a:srgbClr val="7030A0"/>
            </a:solidFill>
          </a:ln>
          <a:effectLst/>
        </p:spPr>
        <p:txBody>
          <a:bodyPr wrap="square" lIns="0" tIns="137160" rIns="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Calibri"/>
                <a:ea typeface="ＭＳ Ｐゴシック" charset="-128"/>
                <a:cs typeface="+mn-cs"/>
              </a:rPr>
              <a:t>Log</a:t>
            </a:r>
            <a:endParaRPr kumimoji="0" lang="en-US" sz="1400" b="0" i="0" u="none" strike="noStrike" kern="1200" cap="none" spc="0" normalizeH="0" baseline="0" noProof="0" dirty="0">
              <a:ln>
                <a:noFill/>
              </a:ln>
              <a:solidFill>
                <a:srgbClr val="7030A0"/>
              </a:solidFill>
              <a:effectLst/>
              <a:uLnTx/>
              <a:uFillTx/>
              <a:latin typeface="Calibri"/>
              <a:ea typeface="ＭＳ Ｐゴシック" charset="-128"/>
              <a:cs typeface="+mn-cs"/>
            </a:endParaRPr>
          </a:p>
        </p:txBody>
      </p:sp>
      <p:cxnSp>
        <p:nvCxnSpPr>
          <p:cNvPr id="56" name="Straight Arrow Connector 55"/>
          <p:cNvCxnSpPr/>
          <p:nvPr/>
        </p:nvCxnSpPr>
        <p:spPr>
          <a:xfrm>
            <a:off x="3708868" y="2905316"/>
            <a:ext cx="227659" cy="745276"/>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4320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ontent Placeholder 58"/>
          <p:cNvSpPr>
            <a:spLocks noGrp="1"/>
          </p:cNvSpPr>
          <p:nvPr>
            <p:ph idx="1"/>
          </p:nvPr>
        </p:nvSpPr>
        <p:spPr>
          <a:xfrm>
            <a:off x="3970430" y="590550"/>
            <a:ext cx="5021169" cy="4038600"/>
          </a:xfrm>
          <a:prstGeom prst="rect">
            <a:avLst/>
          </a:prstGeom>
        </p:spPr>
        <p:txBody>
          <a:bodyPr>
            <a:normAutofit fontScale="77500" lnSpcReduction="20000"/>
          </a:bodyPr>
          <a:lstStyle/>
          <a:p>
            <a:pPr marL="0" indent="0">
              <a:lnSpc>
                <a:spcPct val="120000"/>
              </a:lnSpc>
              <a:spcBef>
                <a:spcPts val="0"/>
              </a:spcBef>
              <a:spcAft>
                <a:spcPts val="300"/>
              </a:spcAft>
              <a:buNone/>
            </a:pPr>
            <a:r>
              <a:rPr lang="en-US" sz="3400" dirty="0"/>
              <a:t>DBMS (Undo processing)</a:t>
            </a:r>
          </a:p>
          <a:p>
            <a:pPr>
              <a:lnSpc>
                <a:spcPct val="120000"/>
              </a:lnSpc>
              <a:spcBef>
                <a:spcPts val="0"/>
              </a:spcBef>
              <a:spcAft>
                <a:spcPts val="300"/>
              </a:spcAft>
            </a:pPr>
            <a:r>
              <a:rPr lang="en-US" dirty="0"/>
              <a:t>Enable steal policy to improve cache performance by</a:t>
            </a:r>
          </a:p>
          <a:p>
            <a:pPr lvl="1">
              <a:lnSpc>
                <a:spcPct val="120000"/>
              </a:lnSpc>
              <a:spcBef>
                <a:spcPts val="0"/>
              </a:spcBef>
              <a:spcAft>
                <a:spcPts val="300"/>
              </a:spcAft>
            </a:pPr>
            <a:r>
              <a:rPr lang="en-US" dirty="0"/>
              <a:t>Avoiding lots of pinned pages</a:t>
            </a:r>
          </a:p>
          <a:p>
            <a:pPr lvl="1">
              <a:lnSpc>
                <a:spcPct val="120000"/>
              </a:lnSpc>
              <a:spcBef>
                <a:spcPts val="0"/>
              </a:spcBef>
              <a:spcAft>
                <a:spcPts val="300"/>
              </a:spcAft>
            </a:pPr>
            <a:r>
              <a:rPr lang="en-US" dirty="0"/>
              <a:t>Unlikely to be reused soon.</a:t>
            </a:r>
          </a:p>
          <a:p>
            <a:pPr>
              <a:lnSpc>
                <a:spcPct val="120000"/>
              </a:lnSpc>
              <a:spcBef>
                <a:spcPts val="0"/>
              </a:spcBef>
              <a:spcAft>
                <a:spcPts val="300"/>
              </a:spcAft>
            </a:pPr>
            <a:r>
              <a:rPr lang="en-US" dirty="0"/>
              <a:t>Before stealing</a:t>
            </a:r>
          </a:p>
          <a:p>
            <a:pPr lvl="1">
              <a:lnSpc>
                <a:spcPct val="120000"/>
              </a:lnSpc>
              <a:spcBef>
                <a:spcPts val="0"/>
              </a:spcBef>
              <a:spcAft>
                <a:spcPts val="300"/>
              </a:spcAft>
            </a:pPr>
            <a:r>
              <a:rPr lang="en-US" dirty="0"/>
              <a:t>Force log record to disk.</a:t>
            </a:r>
          </a:p>
          <a:p>
            <a:pPr lvl="1">
              <a:lnSpc>
                <a:spcPct val="120000"/>
              </a:lnSpc>
              <a:spcBef>
                <a:spcPts val="0"/>
              </a:spcBef>
              <a:spcAft>
                <a:spcPts val="300"/>
              </a:spcAft>
            </a:pPr>
            <a:r>
              <a:rPr lang="en-US" dirty="0"/>
              <a:t>Update log entry has data record</a:t>
            </a:r>
          </a:p>
          <a:p>
            <a:pPr lvl="2">
              <a:lnSpc>
                <a:spcPct val="120000"/>
              </a:lnSpc>
              <a:spcBef>
                <a:spcPts val="0"/>
              </a:spcBef>
              <a:spcAft>
                <a:spcPts val="300"/>
              </a:spcAft>
            </a:pPr>
            <a:r>
              <a:rPr lang="en-US" dirty="0"/>
              <a:t>Before image</a:t>
            </a:r>
          </a:p>
          <a:p>
            <a:pPr lvl="2">
              <a:lnSpc>
                <a:spcPct val="120000"/>
              </a:lnSpc>
              <a:spcBef>
                <a:spcPts val="0"/>
              </a:spcBef>
              <a:spcAft>
                <a:spcPts val="300"/>
              </a:spcAft>
            </a:pPr>
            <a:r>
              <a:rPr lang="en-US" dirty="0"/>
              <a:t>After image</a:t>
            </a:r>
          </a:p>
          <a:p>
            <a:pPr>
              <a:lnSpc>
                <a:spcPct val="120000"/>
              </a:lnSpc>
              <a:spcBef>
                <a:spcPts val="0"/>
              </a:spcBef>
              <a:spcAft>
                <a:spcPts val="300"/>
              </a:spcAft>
            </a:pPr>
            <a:r>
              <a:rPr lang="en-US" dirty="0"/>
              <a:t>If there is a failure</a:t>
            </a:r>
          </a:p>
          <a:p>
            <a:pPr lvl="1">
              <a:lnSpc>
                <a:spcPct val="120000"/>
              </a:lnSpc>
              <a:spcBef>
                <a:spcPts val="0"/>
              </a:spcBef>
              <a:spcAft>
                <a:spcPts val="300"/>
              </a:spcAft>
            </a:pPr>
            <a:r>
              <a:rPr lang="en-US" dirty="0"/>
              <a:t>DBMS sequentially reads log.</a:t>
            </a:r>
          </a:p>
          <a:p>
            <a:pPr lvl="1">
              <a:lnSpc>
                <a:spcPct val="120000"/>
              </a:lnSpc>
              <a:spcBef>
                <a:spcPts val="0"/>
              </a:spcBef>
              <a:spcAft>
                <a:spcPts val="300"/>
              </a:spcAft>
            </a:pPr>
            <a:r>
              <a:rPr lang="en-US" dirty="0"/>
              <a:t>Undoes changes to</a:t>
            </a:r>
          </a:p>
          <a:p>
            <a:pPr lvl="2">
              <a:lnSpc>
                <a:spcPct val="120000"/>
              </a:lnSpc>
              <a:spcBef>
                <a:spcPts val="0"/>
              </a:spcBef>
              <a:spcAft>
                <a:spcPts val="300"/>
              </a:spcAft>
            </a:pPr>
            <a:r>
              <a:rPr lang="en-US" dirty="0"/>
              <a:t>modified pages, uncommitted pages</a:t>
            </a:r>
          </a:p>
          <a:p>
            <a:pPr lvl="2">
              <a:lnSpc>
                <a:spcPct val="120000"/>
              </a:lnSpc>
              <a:spcBef>
                <a:spcPts val="0"/>
              </a:spcBef>
              <a:spcAft>
                <a:spcPts val="300"/>
              </a:spcAft>
            </a:pPr>
            <a:r>
              <a:rPr lang="en-US" dirty="0"/>
              <a:t>That were saved to disk.</a:t>
            </a:r>
          </a:p>
          <a:p>
            <a:pPr lvl="1">
              <a:lnSpc>
                <a:spcPct val="120000"/>
              </a:lnSpc>
              <a:spcBef>
                <a:spcPts val="0"/>
              </a:spcBef>
              <a:spcAft>
                <a:spcPts val="300"/>
              </a:spcAft>
            </a:pPr>
            <a:r>
              <a:rPr lang="en-US" dirty="0"/>
              <a:t>Then resumes normal processing.</a:t>
            </a:r>
          </a:p>
        </p:txBody>
      </p:sp>
      <p:sp>
        <p:nvSpPr>
          <p:cNvPr id="2" name="Title 1"/>
          <p:cNvSpPr>
            <a:spLocks noGrp="1"/>
          </p:cNvSpPr>
          <p:nvPr>
            <p:ph type="title"/>
          </p:nvPr>
        </p:nvSpPr>
        <p:spPr>
          <a:prstGeom prst="rect">
            <a:avLst/>
          </a:prstGeom>
        </p:spPr>
        <p:txBody>
          <a:bodyPr anchor="ctr"/>
          <a:lstStyle/>
          <a:p>
            <a:pPr algn="l"/>
            <a:r>
              <a:rPr lang="en-US" sz="3200" dirty="0">
                <a:solidFill>
                  <a:schemeClr val="bg1"/>
                </a:solidFill>
              </a:rPr>
              <a:t>Write Ahead </a:t>
            </a:r>
            <a:r>
              <a:rPr lang="en-US" sz="2800" dirty="0">
                <a:solidFill>
                  <a:schemeClr val="bg1"/>
                </a:solidFill>
              </a:rPr>
              <a:t>Logging</a:t>
            </a:r>
            <a:endParaRPr lang="en-US" sz="3200" dirty="0">
              <a:solidFill>
                <a:schemeClr val="bg1"/>
              </a:solidFill>
            </a:endParaRPr>
          </a:p>
        </p:txBody>
      </p:sp>
      <p:sp>
        <p:nvSpPr>
          <p:cNvPr id="31" name="Rectangle 6"/>
          <p:cNvSpPr>
            <a:spLocks noChangeArrowheads="1"/>
          </p:cNvSpPr>
          <p:nvPr/>
        </p:nvSpPr>
        <p:spPr bwMode="auto">
          <a:xfrm>
            <a:off x="1215324" y="2868808"/>
            <a:ext cx="2105025" cy="1704975"/>
          </a:xfrm>
          <a:prstGeom prst="rect">
            <a:avLst/>
          </a:prstGeom>
          <a:noFill/>
          <a:ln w="12700">
            <a:solidFill>
              <a:srgbClr val="44444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5400"/>
              </a:solidFill>
              <a:effectLst/>
              <a:uLnTx/>
              <a:uFillTx/>
              <a:latin typeface="Times New Roman" charset="0"/>
              <a:ea typeface="ＭＳ Ｐゴシック" charset="-128"/>
              <a:cs typeface="+mn-cs"/>
            </a:endParaRPr>
          </a:p>
        </p:txBody>
      </p:sp>
      <p:sp>
        <p:nvSpPr>
          <p:cNvPr id="33" name="Rectangle 7"/>
          <p:cNvSpPr>
            <a:spLocks noChangeArrowheads="1"/>
          </p:cNvSpPr>
          <p:nvPr/>
        </p:nvSpPr>
        <p:spPr bwMode="auto">
          <a:xfrm>
            <a:off x="565243" y="3112886"/>
            <a:ext cx="661240" cy="29816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500" b="1" i="0" u="none" strike="noStrike" kern="1200" cap="none" spc="0" normalizeH="0" baseline="0" noProof="0">
                <a:ln>
                  <a:noFill/>
                </a:ln>
                <a:solidFill>
                  <a:srgbClr val="3365FB"/>
                </a:solidFill>
                <a:effectLst/>
                <a:uLnTx/>
                <a:uFillTx/>
                <a:latin typeface="Calibri" charset="0"/>
                <a:ea typeface="ＭＳ Ｐゴシック" charset="-128"/>
                <a:cs typeface="+mn-cs"/>
              </a:rPr>
              <a:t>Force</a:t>
            </a:r>
          </a:p>
        </p:txBody>
      </p:sp>
      <p:sp>
        <p:nvSpPr>
          <p:cNvPr id="34" name="Rectangle 8"/>
          <p:cNvSpPr>
            <a:spLocks noChangeArrowheads="1"/>
          </p:cNvSpPr>
          <p:nvPr/>
        </p:nvSpPr>
        <p:spPr bwMode="auto">
          <a:xfrm>
            <a:off x="279493" y="4084436"/>
            <a:ext cx="970619" cy="29816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500" b="1" i="0" u="none" strike="noStrike" kern="1200" cap="none" spc="0" normalizeH="0" baseline="0" noProof="0">
                <a:ln>
                  <a:noFill/>
                </a:ln>
                <a:solidFill>
                  <a:srgbClr val="3365FB"/>
                </a:solidFill>
                <a:effectLst/>
                <a:uLnTx/>
                <a:uFillTx/>
                <a:latin typeface="Calibri" charset="0"/>
                <a:ea typeface="ＭＳ Ｐゴシック" charset="-128"/>
                <a:cs typeface="+mn-cs"/>
              </a:rPr>
              <a:t>No Force</a:t>
            </a:r>
          </a:p>
        </p:txBody>
      </p:sp>
      <p:sp>
        <p:nvSpPr>
          <p:cNvPr id="36" name="Rectangle 9"/>
          <p:cNvSpPr>
            <a:spLocks noChangeArrowheads="1"/>
          </p:cNvSpPr>
          <p:nvPr/>
        </p:nvSpPr>
        <p:spPr bwMode="auto">
          <a:xfrm>
            <a:off x="1251043" y="2599727"/>
            <a:ext cx="906499" cy="29816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500" b="1" i="0" u="none" strike="noStrike" kern="1200" cap="none" spc="0" normalizeH="0" baseline="0" noProof="0">
                <a:ln>
                  <a:noFill/>
                </a:ln>
                <a:solidFill>
                  <a:srgbClr val="438E00"/>
                </a:solidFill>
                <a:effectLst/>
                <a:uLnTx/>
                <a:uFillTx/>
                <a:latin typeface="Calibri" charset="0"/>
                <a:ea typeface="ＭＳ Ｐゴシック" charset="-128"/>
                <a:cs typeface="+mn-cs"/>
              </a:rPr>
              <a:t>No Steal</a:t>
            </a:r>
          </a:p>
        </p:txBody>
      </p:sp>
      <p:sp>
        <p:nvSpPr>
          <p:cNvPr id="37" name="Rectangle 10"/>
          <p:cNvSpPr>
            <a:spLocks noChangeArrowheads="1"/>
          </p:cNvSpPr>
          <p:nvPr/>
        </p:nvSpPr>
        <p:spPr bwMode="auto">
          <a:xfrm>
            <a:off x="2508343" y="2600918"/>
            <a:ext cx="597120" cy="29816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500" b="1" i="0" u="none" strike="noStrike" kern="1200" cap="none" spc="0" normalizeH="0" baseline="0" noProof="0">
                <a:ln>
                  <a:noFill/>
                </a:ln>
                <a:solidFill>
                  <a:srgbClr val="438E00"/>
                </a:solidFill>
                <a:effectLst/>
                <a:uLnTx/>
                <a:uFillTx/>
                <a:latin typeface="Calibri" charset="0"/>
                <a:ea typeface="ＭＳ Ｐゴシック" charset="-128"/>
                <a:cs typeface="+mn-cs"/>
              </a:rPr>
              <a:t>Steal</a:t>
            </a:r>
          </a:p>
        </p:txBody>
      </p:sp>
      <p:sp>
        <p:nvSpPr>
          <p:cNvPr id="38" name="Line 11"/>
          <p:cNvSpPr>
            <a:spLocks noChangeShapeType="1"/>
          </p:cNvSpPr>
          <p:nvPr/>
        </p:nvSpPr>
        <p:spPr bwMode="auto">
          <a:xfrm>
            <a:off x="1215324" y="3721295"/>
            <a:ext cx="2105025" cy="0"/>
          </a:xfrm>
          <a:prstGeom prst="line">
            <a:avLst/>
          </a:prstGeom>
          <a:noFill/>
          <a:ln w="12700">
            <a:solidFill>
              <a:srgbClr val="44444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5400"/>
              </a:solidFill>
              <a:effectLst/>
              <a:uLnTx/>
              <a:uFillTx/>
              <a:latin typeface="Times New Roman" charset="0"/>
              <a:ea typeface="ＭＳ Ｐゴシック" charset="-128"/>
              <a:cs typeface="+mn-cs"/>
            </a:endParaRPr>
          </a:p>
        </p:txBody>
      </p:sp>
      <p:sp>
        <p:nvSpPr>
          <p:cNvPr id="41" name="Line 12"/>
          <p:cNvSpPr>
            <a:spLocks noChangeShapeType="1"/>
          </p:cNvSpPr>
          <p:nvPr/>
        </p:nvSpPr>
        <p:spPr bwMode="auto">
          <a:xfrm>
            <a:off x="2296412" y="2868808"/>
            <a:ext cx="0" cy="1704975"/>
          </a:xfrm>
          <a:prstGeom prst="line">
            <a:avLst/>
          </a:prstGeom>
          <a:noFill/>
          <a:ln w="12700">
            <a:solidFill>
              <a:srgbClr val="44444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5400"/>
              </a:solidFill>
              <a:effectLst/>
              <a:uLnTx/>
              <a:uFillTx/>
              <a:latin typeface="Times New Roman" charset="0"/>
              <a:ea typeface="ＭＳ Ｐゴシック" charset="-128"/>
              <a:cs typeface="+mn-cs"/>
            </a:endParaRPr>
          </a:p>
        </p:txBody>
      </p:sp>
      <p:sp>
        <p:nvSpPr>
          <p:cNvPr id="43" name="Rectangle 13"/>
          <p:cNvSpPr>
            <a:spLocks noChangeArrowheads="1"/>
          </p:cNvSpPr>
          <p:nvPr/>
        </p:nvSpPr>
        <p:spPr bwMode="auto">
          <a:xfrm>
            <a:off x="1366534" y="3134318"/>
            <a:ext cx="804035" cy="34432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FC0128"/>
                </a:solidFill>
                <a:effectLst/>
                <a:uLnTx/>
                <a:uFillTx/>
                <a:latin typeface="Calibri" charset="0"/>
                <a:ea typeface="ＭＳ Ｐゴシック" charset="-128"/>
                <a:cs typeface="+mn-cs"/>
              </a:rPr>
              <a:t>Trivial</a:t>
            </a:r>
          </a:p>
        </p:txBody>
      </p:sp>
      <p:sp>
        <p:nvSpPr>
          <p:cNvPr id="44" name="Rectangle 14"/>
          <p:cNvSpPr>
            <a:spLocks noChangeArrowheads="1"/>
          </p:cNvSpPr>
          <p:nvPr/>
        </p:nvSpPr>
        <p:spPr bwMode="auto">
          <a:xfrm>
            <a:off x="2302365" y="3726058"/>
            <a:ext cx="1019175" cy="847725"/>
          </a:xfrm>
          <a:prstGeom prst="rect">
            <a:avLst/>
          </a:prstGeom>
          <a:solidFill>
            <a:srgbClr val="00B050"/>
          </a:solidFill>
          <a:ln w="12700">
            <a:solidFill>
              <a:srgbClr val="444444"/>
            </a:solidFill>
            <a:miter lim="800000"/>
            <a:headEnd/>
            <a:tailEnd/>
          </a:ln>
          <a:effectLst/>
        </p:spPr>
        <p:txBody>
          <a:bodyPr wrap="none"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5400"/>
              </a:solidFill>
              <a:effectLst/>
              <a:uLnTx/>
              <a:uFillTx/>
              <a:latin typeface="Times New Roman" charset="0"/>
              <a:ea typeface="ＭＳ Ｐゴシック" charset="-128"/>
              <a:cs typeface="+mn-cs"/>
            </a:endParaRPr>
          </a:p>
        </p:txBody>
      </p:sp>
      <p:sp>
        <p:nvSpPr>
          <p:cNvPr id="46" name="Rectangle 15"/>
          <p:cNvSpPr>
            <a:spLocks noChangeArrowheads="1"/>
          </p:cNvSpPr>
          <p:nvPr/>
        </p:nvSpPr>
        <p:spPr bwMode="auto">
          <a:xfrm>
            <a:off x="2336893" y="3991568"/>
            <a:ext cx="983443" cy="34432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Calibri" charset="0"/>
                <a:ea typeface="ＭＳ Ｐゴシック" charset="-128"/>
                <a:cs typeface="+mn-cs"/>
              </a:rPr>
              <a:t>Desired</a:t>
            </a:r>
          </a:p>
        </p:txBody>
      </p:sp>
      <p:sp>
        <p:nvSpPr>
          <p:cNvPr id="47" name="Content Placeholder 4"/>
          <p:cNvSpPr txBox="1">
            <a:spLocks/>
          </p:cNvSpPr>
          <p:nvPr/>
        </p:nvSpPr>
        <p:spPr bwMode="auto">
          <a:xfrm>
            <a:off x="443197" y="588083"/>
            <a:ext cx="3541077" cy="2038074"/>
          </a:xfrm>
          <a:prstGeom prst="rect">
            <a:avLst/>
          </a:prstGeom>
          <a:noFill/>
          <a:ln w="9525">
            <a:noFill/>
            <a:miter lim="800000"/>
            <a:headEnd/>
            <a:tailEnd/>
          </a:ln>
        </p:spPr>
        <p:txBody>
          <a:bodyPr vert="horz" wrap="square" lIns="0" tIns="0" rIns="0" bIns="0" numCol="1" anchor="t" anchorCtr="0" compatLnSpc="1">
            <a:prstTxWarp prst="textNoShape">
              <a:avLst/>
            </a:prstTxWarp>
            <a:normAutofit fontScale="77500" lnSpcReduction="20000"/>
          </a:bodyPr>
          <a:lstStyle>
            <a:lvl1pPr marL="228600" indent="-228600" algn="l" rtl="0" eaLnBrk="1" fontAlgn="base" hangingPunct="1">
              <a:lnSpc>
                <a:spcPct val="100000"/>
              </a:lnSpc>
              <a:spcBef>
                <a:spcPts val="1200"/>
              </a:spcBef>
              <a:spcAft>
                <a:spcPts val="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300"/>
              </a:spcBef>
              <a:spcAft>
                <a:spcPts val="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300"/>
              </a:spcBef>
              <a:spcAft>
                <a:spcPts val="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300"/>
              </a:spcBef>
              <a:spcAft>
                <a:spcPts val="0"/>
              </a:spcAft>
              <a:buClr>
                <a:schemeClr val="accent1"/>
              </a:buClr>
              <a:buFont typeface="Museo For Dell 300" pitchFamily="50" charset="0"/>
              <a:buChar char="–"/>
              <a:defRPr sz="1200" baseline="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300"/>
              </a:spcBef>
              <a:spcAft>
                <a:spcPts val="0"/>
              </a:spcAft>
              <a:buClr>
                <a:schemeClr val="accent1"/>
              </a:buClr>
              <a:buFont typeface="Museo For Dell 300" pitchFamily="50" charset="0"/>
              <a:buNone/>
              <a:defRPr sz="1100">
                <a:solidFill>
                  <a:schemeClr val="tx1"/>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228600" marR="0" lvl="0" indent="-228600" algn="l" defTabSz="457200" rtl="0" eaLnBrk="1" fontAlgn="base" latinLnBrk="0" hangingPunct="1">
              <a:lnSpc>
                <a:spcPct val="120000"/>
              </a:lnSpc>
              <a:spcBef>
                <a:spcPts val="0"/>
              </a:spcBef>
              <a:spcAft>
                <a:spcPts val="0"/>
              </a:spcAft>
              <a:buClr>
                <a:srgbClr val="4F81BD"/>
              </a:buClr>
              <a:buSzTx/>
              <a:buFont typeface="Arial" pitchFamily="34" charset="0"/>
              <a:buChar char="•"/>
              <a:tabLst/>
              <a:defRPr/>
            </a:pPr>
            <a:r>
              <a:rPr kumimoji="0" lang="en-US" altLang="en-US" sz="1800" b="0" i="0" u="none" strike="noStrike" kern="0" cap="none" spc="0" normalizeH="0" baseline="0" noProof="0" dirty="0">
                <a:ln>
                  <a:noFill/>
                </a:ln>
                <a:solidFill>
                  <a:srgbClr val="444444"/>
                </a:solidFill>
                <a:effectLst/>
                <a:uLnTx/>
                <a:uFillTx/>
                <a:latin typeface="Century Schoolbook" charset="0"/>
              </a:rPr>
              <a:t>Force </a:t>
            </a:r>
            <a:r>
              <a:rPr kumimoji="0" lang="en-US" altLang="en-US" sz="1800" b="0" i="0" u="none" strike="noStrike" kern="0" cap="none" spc="0" normalizeH="0" baseline="0" noProof="0" dirty="0">
                <a:ln>
                  <a:noFill/>
                </a:ln>
                <a:solidFill>
                  <a:prstClr val="black"/>
                </a:solidFill>
                <a:effectLst/>
                <a:uLnTx/>
                <a:uFillTx/>
                <a:latin typeface="Century Schoolbook" charset="0"/>
              </a:rPr>
              <a:t>every write to disk?</a:t>
            </a:r>
          </a:p>
          <a:p>
            <a:pPr marL="574675" marR="0" lvl="1" indent="-223838" algn="l" defTabSz="457200" rtl="0" eaLnBrk="1" fontAlgn="base" latinLnBrk="0" hangingPunct="1">
              <a:lnSpc>
                <a:spcPct val="120000"/>
              </a:lnSpc>
              <a:spcBef>
                <a:spcPts val="0"/>
              </a:spcBef>
              <a:spcAft>
                <a:spcPts val="0"/>
              </a:spcAft>
              <a:buClr>
                <a:srgbClr val="4F81BD"/>
              </a:buClr>
              <a:buSzTx/>
              <a:buFont typeface="Museo Sans For Dell" pitchFamily="2" charset="0"/>
              <a:buChar char="–"/>
              <a:tabLst/>
              <a:defRPr/>
            </a:pPr>
            <a:r>
              <a:rPr kumimoji="0" lang="en-US" altLang="en-US" sz="1600" b="0" i="0" u="none" strike="noStrike" kern="0" cap="none" spc="0" normalizeH="0" baseline="0" noProof="0" dirty="0">
                <a:ln>
                  <a:noFill/>
                </a:ln>
                <a:solidFill>
                  <a:prstClr val="black"/>
                </a:solidFill>
                <a:effectLst/>
                <a:uLnTx/>
                <a:uFillTx/>
                <a:latin typeface="Century Schoolbook" charset="0"/>
              </a:rPr>
              <a:t>Poor response time.</a:t>
            </a:r>
          </a:p>
          <a:p>
            <a:pPr marL="574675" marR="0" lvl="1" indent="-223838" algn="l" defTabSz="457200" rtl="0" eaLnBrk="1" fontAlgn="base" latinLnBrk="0" hangingPunct="1">
              <a:lnSpc>
                <a:spcPct val="120000"/>
              </a:lnSpc>
              <a:spcBef>
                <a:spcPts val="0"/>
              </a:spcBef>
              <a:spcAft>
                <a:spcPts val="0"/>
              </a:spcAft>
              <a:buClr>
                <a:srgbClr val="4F81BD"/>
              </a:buClr>
              <a:buSzTx/>
              <a:buFont typeface="Museo Sans For Dell" pitchFamily="2" charset="0"/>
              <a:buChar char="–"/>
              <a:tabLst/>
              <a:defRPr/>
            </a:pPr>
            <a:r>
              <a:rPr kumimoji="0" lang="en-US" altLang="en-US" sz="1600" b="0" i="0" u="none" strike="noStrike" kern="0" cap="none" spc="0" normalizeH="0" baseline="0" noProof="0" dirty="0">
                <a:ln>
                  <a:noFill/>
                </a:ln>
                <a:solidFill>
                  <a:prstClr val="black"/>
                </a:solidFill>
                <a:effectLst/>
                <a:uLnTx/>
                <a:uFillTx/>
                <a:latin typeface="Century Schoolbook" charset="0"/>
              </a:rPr>
              <a:t>But provides durability.</a:t>
            </a:r>
            <a:br>
              <a:rPr kumimoji="0" lang="en-US" altLang="en-US" sz="1600" b="0" i="0" u="none" strike="noStrike" kern="0" cap="none" spc="0" normalizeH="0" baseline="0" noProof="0" dirty="0">
                <a:ln>
                  <a:noFill/>
                </a:ln>
                <a:solidFill>
                  <a:prstClr val="black"/>
                </a:solidFill>
                <a:effectLst/>
                <a:uLnTx/>
                <a:uFillTx/>
                <a:latin typeface="Century Schoolbook" charset="0"/>
              </a:rPr>
            </a:br>
            <a:endParaRPr kumimoji="0" lang="en-US" altLang="en-US" sz="1600" b="0" i="0" u="none" strike="noStrike" kern="0" cap="none" spc="0" normalizeH="0" baseline="0" noProof="0" dirty="0">
              <a:ln>
                <a:noFill/>
              </a:ln>
              <a:solidFill>
                <a:prstClr val="black"/>
              </a:solidFill>
              <a:effectLst/>
              <a:uLnTx/>
              <a:uFillTx/>
              <a:latin typeface="Century Schoolbook" charset="0"/>
            </a:endParaRPr>
          </a:p>
          <a:p>
            <a:pPr marL="228600" marR="0" lvl="0" indent="-228600" algn="l" defTabSz="457200" rtl="0" eaLnBrk="1" fontAlgn="base" latinLnBrk="0" hangingPunct="1">
              <a:lnSpc>
                <a:spcPct val="120000"/>
              </a:lnSpc>
              <a:spcBef>
                <a:spcPts val="0"/>
              </a:spcBef>
              <a:spcAft>
                <a:spcPts val="0"/>
              </a:spcAft>
              <a:buClr>
                <a:srgbClr val="4F81BD"/>
              </a:buClr>
              <a:buSzTx/>
              <a:buFont typeface="Arial" pitchFamily="34" charset="0"/>
              <a:buChar char="•"/>
              <a:tabLst/>
              <a:defRPr/>
            </a:pPr>
            <a:r>
              <a:rPr kumimoji="0" lang="en-US" altLang="en-US" sz="1800" b="0" i="0" u="none" strike="noStrike" kern="0" cap="none" spc="0" normalizeH="0" baseline="0" noProof="0" dirty="0">
                <a:ln>
                  <a:noFill/>
                </a:ln>
                <a:solidFill>
                  <a:srgbClr val="444444"/>
                </a:solidFill>
                <a:effectLst/>
                <a:uLnTx/>
                <a:uFillTx/>
                <a:latin typeface="Century Schoolbook" charset="0"/>
              </a:rPr>
              <a:t>Steal </a:t>
            </a:r>
            <a:r>
              <a:rPr kumimoji="0" lang="en-US" altLang="en-US" sz="1800" b="0" i="0" u="none" strike="noStrike" kern="0" cap="none" spc="0" normalizeH="0" baseline="0" noProof="0" dirty="0">
                <a:ln>
                  <a:noFill/>
                </a:ln>
                <a:solidFill>
                  <a:prstClr val="black"/>
                </a:solidFill>
                <a:effectLst/>
                <a:uLnTx/>
                <a:uFillTx/>
                <a:latin typeface="Century Schoolbook" charset="0"/>
              </a:rPr>
              <a:t>buffer-pool frames from</a:t>
            </a:r>
            <a:br>
              <a:rPr kumimoji="0" lang="en-US" altLang="en-US" sz="1800" b="0" i="0" u="none" strike="noStrike" kern="0" cap="none" spc="0" normalizeH="0" baseline="0" noProof="0" dirty="0">
                <a:ln>
                  <a:noFill/>
                </a:ln>
                <a:solidFill>
                  <a:prstClr val="black"/>
                </a:solidFill>
                <a:effectLst/>
                <a:uLnTx/>
                <a:uFillTx/>
                <a:latin typeface="Century Schoolbook" charset="0"/>
              </a:rPr>
            </a:br>
            <a:r>
              <a:rPr kumimoji="0" lang="en-US" altLang="en-US" sz="1800" b="0" i="0" u="none" strike="noStrike" kern="0" cap="none" spc="0" normalizeH="0" baseline="0" noProof="0" dirty="0">
                <a:ln>
                  <a:noFill/>
                </a:ln>
                <a:solidFill>
                  <a:prstClr val="black"/>
                </a:solidFill>
                <a:effectLst/>
                <a:uLnTx/>
                <a:uFillTx/>
                <a:latin typeface="Century Schoolbook" charset="0"/>
              </a:rPr>
              <a:t>uncommitted transactions?</a:t>
            </a:r>
          </a:p>
          <a:p>
            <a:pPr marL="574675" marR="0" lvl="1" indent="-223838" algn="l" defTabSz="457200" rtl="0" eaLnBrk="1" fontAlgn="base" latinLnBrk="0" hangingPunct="1">
              <a:lnSpc>
                <a:spcPct val="120000"/>
              </a:lnSpc>
              <a:spcBef>
                <a:spcPts val="0"/>
              </a:spcBef>
              <a:spcAft>
                <a:spcPts val="0"/>
              </a:spcAft>
              <a:buClr>
                <a:srgbClr val="4F81BD"/>
              </a:buClr>
              <a:buSzTx/>
              <a:buFont typeface="Museo Sans For Dell" pitchFamily="2" charset="0"/>
              <a:buChar char="–"/>
              <a:tabLst/>
              <a:defRPr/>
            </a:pPr>
            <a:r>
              <a:rPr kumimoji="0" lang="en-US" altLang="en-US" sz="1600" b="0" i="0" u="none" strike="noStrike" kern="0" cap="none" spc="0" normalizeH="0" baseline="0" noProof="0" dirty="0">
                <a:ln>
                  <a:noFill/>
                </a:ln>
                <a:solidFill>
                  <a:prstClr val="black"/>
                </a:solidFill>
                <a:effectLst/>
                <a:uLnTx/>
                <a:uFillTx/>
                <a:latin typeface="Century Schoolbook" charset="0"/>
              </a:rPr>
              <a:t>If not, poor performance/caching performance</a:t>
            </a:r>
          </a:p>
          <a:p>
            <a:pPr marL="574675" marR="0" lvl="1" indent="-223838" algn="l" defTabSz="457200" rtl="0" eaLnBrk="1" fontAlgn="base" latinLnBrk="0" hangingPunct="1">
              <a:lnSpc>
                <a:spcPct val="120000"/>
              </a:lnSpc>
              <a:spcBef>
                <a:spcPts val="0"/>
              </a:spcBef>
              <a:spcAft>
                <a:spcPts val="0"/>
              </a:spcAft>
              <a:buClr>
                <a:srgbClr val="4F81BD"/>
              </a:buClr>
              <a:buSzTx/>
              <a:buFont typeface="Museo Sans For Dell" pitchFamily="2" charset="0"/>
              <a:buChar char="–"/>
              <a:tabLst/>
              <a:defRPr/>
            </a:pPr>
            <a:r>
              <a:rPr kumimoji="0" lang="en-US" altLang="en-US" sz="1600" b="0" i="0" u="none" strike="noStrike" kern="0" cap="none" spc="0" normalizeH="0" baseline="0" noProof="0" dirty="0">
                <a:ln>
                  <a:noFill/>
                </a:ln>
                <a:solidFill>
                  <a:prstClr val="black"/>
                </a:solidFill>
                <a:effectLst/>
                <a:uLnTx/>
                <a:uFillTx/>
                <a:latin typeface="Century Schoolbook" charset="0"/>
              </a:rPr>
              <a:t>If yes, how can we ensure atomicity?</a:t>
            </a:r>
            <a:br>
              <a:rPr kumimoji="0" lang="en-US" altLang="en-US" sz="1600" b="0" i="0" u="none" strike="noStrike" kern="0" cap="none" spc="0" normalizeH="0" baseline="0" noProof="0" dirty="0">
                <a:ln>
                  <a:noFill/>
                </a:ln>
                <a:solidFill>
                  <a:prstClr val="black"/>
                </a:solidFill>
                <a:effectLst/>
                <a:uLnTx/>
                <a:uFillTx/>
                <a:latin typeface="Century Schoolbook" charset="0"/>
              </a:rPr>
            </a:br>
            <a:r>
              <a:rPr kumimoji="0" lang="en-US" altLang="en-US" sz="1600" b="0" i="0" u="none" strike="noStrike" kern="0" cap="none" spc="0" normalizeH="0" baseline="0" noProof="0" dirty="0">
                <a:ln>
                  <a:noFill/>
                </a:ln>
                <a:solidFill>
                  <a:prstClr val="black"/>
                </a:solidFill>
                <a:effectLst/>
                <a:uLnTx/>
                <a:uFillTx/>
                <a:latin typeface="Century Schoolbook" charset="0"/>
              </a:rPr>
              <a:t>Uncommitted updates on disk</a:t>
            </a:r>
          </a:p>
        </p:txBody>
      </p:sp>
    </p:spTree>
    <p:extLst>
      <p:ext uri="{BB962C8B-B14F-4D97-AF65-F5344CB8AC3E}">
        <p14:creationId xmlns:p14="http://schemas.microsoft.com/office/powerpoint/2010/main" val="271004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dirty="0"/>
              <a:t>ARIES recovery involves three passes</a:t>
            </a:r>
          </a:p>
          <a:p>
            <a:pPr marL="342900" indent="-342900">
              <a:buFont typeface="+mj-lt"/>
              <a:buAutoNum type="arabicPeriod"/>
            </a:pPr>
            <a:r>
              <a:rPr lang="en-US" sz="1700" dirty="0"/>
              <a:t>Analysis pass: </a:t>
            </a:r>
          </a:p>
          <a:p>
            <a:pPr lvl="1"/>
            <a:r>
              <a:rPr lang="en-US" sz="1500" dirty="0"/>
              <a:t>Determine which transactions to undo</a:t>
            </a:r>
          </a:p>
          <a:p>
            <a:pPr lvl="1"/>
            <a:r>
              <a:rPr lang="en-US" sz="1500" dirty="0"/>
              <a:t>Determine which pages were dirty (disk version not up to date) at time of </a:t>
            </a:r>
          </a:p>
          <a:p>
            <a:pPr lvl="1"/>
            <a:r>
              <a:rPr lang="en-US" sz="1500" dirty="0" err="1"/>
              <a:t>RedoLSN</a:t>
            </a:r>
            <a:r>
              <a:rPr lang="en-US" sz="1500" dirty="0"/>
              <a:t>: LSN from which redo should start</a:t>
            </a:r>
          </a:p>
          <a:p>
            <a:pPr marL="342900" indent="-342900">
              <a:buFont typeface="+mj-lt"/>
              <a:buAutoNum type="arabicPeriod"/>
            </a:pPr>
            <a:r>
              <a:rPr lang="en-US" sz="1700" dirty="0"/>
              <a:t>Redo pass:</a:t>
            </a:r>
          </a:p>
          <a:p>
            <a:pPr lvl="1"/>
            <a:r>
              <a:rPr lang="en-US" sz="1500" dirty="0"/>
              <a:t>Repeats history, redoing all actions from </a:t>
            </a:r>
            <a:r>
              <a:rPr lang="en-US" sz="1500" dirty="0" err="1"/>
              <a:t>RedoLSN</a:t>
            </a:r>
            <a:br>
              <a:rPr lang="en-US" sz="1500" dirty="0"/>
            </a:br>
            <a:r>
              <a:rPr lang="en-US" sz="1500" dirty="0"/>
              <a:t>(updated committed but not written changes to pages)</a:t>
            </a:r>
          </a:p>
          <a:p>
            <a:pPr lvl="1"/>
            <a:r>
              <a:rPr lang="en-US" sz="1500" dirty="0" err="1"/>
              <a:t>RecLSN</a:t>
            </a:r>
            <a:r>
              <a:rPr lang="en-US" sz="1500" dirty="0"/>
              <a:t> and </a:t>
            </a:r>
            <a:r>
              <a:rPr lang="en-US" sz="1500" dirty="0" err="1"/>
              <a:t>PageLSNs</a:t>
            </a:r>
            <a:r>
              <a:rPr lang="en-US" sz="1500" dirty="0"/>
              <a:t> are used to avoid redoing actions already reflected on page </a:t>
            </a:r>
          </a:p>
          <a:p>
            <a:pPr marL="342900" indent="-342900">
              <a:buFont typeface="+mj-lt"/>
              <a:buAutoNum type="arabicPeriod"/>
            </a:pPr>
            <a:r>
              <a:rPr lang="en-US" sz="1700" dirty="0"/>
              <a:t>Undo pass:</a:t>
            </a:r>
          </a:p>
          <a:p>
            <a:pPr lvl="1"/>
            <a:r>
              <a:rPr lang="en-US" sz="1500" dirty="0"/>
              <a:t>Rolls back all incomplete transactions (with uncommitted pages written to disk).</a:t>
            </a:r>
          </a:p>
          <a:p>
            <a:pPr lvl="1"/>
            <a:r>
              <a:rPr lang="en-US" sz="1500" dirty="0"/>
              <a:t>Transactions whose abort was complete earlier are not undone</a:t>
            </a:r>
          </a:p>
        </p:txBody>
      </p:sp>
      <p:sp>
        <p:nvSpPr>
          <p:cNvPr id="2" name="Title 1"/>
          <p:cNvSpPr>
            <a:spLocks noGrp="1"/>
          </p:cNvSpPr>
          <p:nvPr>
            <p:ph type="title"/>
          </p:nvPr>
        </p:nvSpPr>
        <p:spPr/>
        <p:txBody>
          <a:bodyPr/>
          <a:lstStyle/>
          <a:p>
            <a:r>
              <a:rPr lang="en-US" sz="2000" dirty="0"/>
              <a:t>ARIES Algorithm = </a:t>
            </a:r>
            <a:r>
              <a:rPr lang="en-US" sz="1600" dirty="0"/>
              <a:t>Algorithms for Recovery and Isolation Exploiting Semantics</a:t>
            </a:r>
            <a:br>
              <a:rPr lang="en-US" sz="2000" dirty="0"/>
            </a:br>
            <a:endParaRPr lang="en-US" sz="2000" dirty="0"/>
          </a:p>
        </p:txBody>
      </p:sp>
    </p:spTree>
    <p:extLst>
      <p:ext uri="{BB962C8B-B14F-4D97-AF65-F5344CB8AC3E}">
        <p14:creationId xmlns:p14="http://schemas.microsoft.com/office/powerpoint/2010/main" val="19347710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Write changes to disk trivially achieves durability.</a:t>
            </a:r>
          </a:p>
          <a:p>
            <a:r>
              <a:rPr lang="en-US" dirty="0"/>
              <a:t>DBMS engine uses write-ahead-logging to</a:t>
            </a:r>
          </a:p>
          <a:p>
            <a:pPr lvl="1"/>
            <a:r>
              <a:rPr lang="en-US" dirty="0"/>
              <a:t>Achieve durability</a:t>
            </a:r>
          </a:p>
          <a:p>
            <a:pPr lvl="1"/>
            <a:r>
              <a:rPr lang="en-US" dirty="0"/>
              <a:t>But with better performance through more efficient caching and I/O.</a:t>
            </a:r>
          </a:p>
          <a:p>
            <a:r>
              <a:rPr lang="en-US" dirty="0"/>
              <a:t>Well, disks fail. How is that durable.</a:t>
            </a:r>
          </a:p>
          <a:p>
            <a:pPr lvl="1"/>
            <a:r>
              <a:rPr lang="en-US" dirty="0"/>
              <a:t>RAID and other solutions.</a:t>
            </a:r>
          </a:p>
          <a:p>
            <a:pPr lvl="1"/>
            <a:r>
              <a:rPr lang="en-US" dirty="0"/>
              <a:t>Disk subsystems, including entire RAID device, fail </a:t>
            </a:r>
            <a:r>
              <a:rPr lang="en-US" dirty="0">
                <a:sym typeface="Wingdings"/>
              </a:rPr>
              <a:t></a:t>
            </a:r>
          </a:p>
          <a:p>
            <a:pPr lvl="2"/>
            <a:r>
              <a:rPr lang="en-US" dirty="0">
                <a:sym typeface="Wingdings"/>
              </a:rPr>
              <a:t>Duplex writes</a:t>
            </a:r>
          </a:p>
          <a:p>
            <a:pPr lvl="2"/>
            <a:r>
              <a:rPr lang="en-US" dirty="0">
                <a:sym typeface="Wingdings"/>
              </a:rPr>
              <a:t>To independent disk subsystems.</a:t>
            </a:r>
          </a:p>
          <a:p>
            <a:r>
              <a:rPr lang="en-US" dirty="0">
                <a:sym typeface="Wingdings"/>
              </a:rPr>
              <a:t>Well, there are earthquakes, floods, etc.</a:t>
            </a:r>
            <a:r>
              <a:rPr lang="en-US" dirty="0"/>
              <a:t> </a:t>
            </a:r>
          </a:p>
        </p:txBody>
      </p:sp>
      <p:sp>
        <p:nvSpPr>
          <p:cNvPr id="2" name="Title 1"/>
          <p:cNvSpPr>
            <a:spLocks noGrp="1"/>
          </p:cNvSpPr>
          <p:nvPr>
            <p:ph type="title"/>
          </p:nvPr>
        </p:nvSpPr>
        <p:spPr/>
        <p:txBody>
          <a:bodyPr/>
          <a:lstStyle/>
          <a:p>
            <a:r>
              <a:rPr lang="en-US" dirty="0"/>
              <a:t>Durability</a:t>
            </a:r>
          </a:p>
        </p:txBody>
      </p:sp>
    </p:spTree>
    <p:extLst>
      <p:ext uri="{BB962C8B-B14F-4D97-AF65-F5344CB8AC3E}">
        <p14:creationId xmlns:p14="http://schemas.microsoft.com/office/powerpoint/2010/main" val="32217929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2400" y="590550"/>
            <a:ext cx="5181600" cy="4038600"/>
          </a:xfrm>
        </p:spPr>
        <p:txBody>
          <a:bodyPr>
            <a:normAutofit fontScale="85000" lnSpcReduction="20000"/>
          </a:bodyPr>
          <a:lstStyle/>
          <a:p>
            <a:pPr>
              <a:lnSpc>
                <a:spcPct val="110000"/>
              </a:lnSpc>
              <a:spcBef>
                <a:spcPts val="0"/>
              </a:spcBef>
              <a:spcAft>
                <a:spcPts val="200"/>
              </a:spcAft>
            </a:pPr>
            <a:r>
              <a:rPr lang="en-US" dirty="0"/>
              <a:t>There are two basic patterns</a:t>
            </a:r>
          </a:p>
          <a:p>
            <a:pPr lvl="1">
              <a:lnSpc>
                <a:spcPct val="110000"/>
              </a:lnSpc>
              <a:spcBef>
                <a:spcPts val="0"/>
              </a:spcBef>
              <a:spcAft>
                <a:spcPts val="200"/>
              </a:spcAft>
            </a:pPr>
            <a:r>
              <a:rPr lang="en-US" dirty="0"/>
              <a:t>Active/Passive</a:t>
            </a:r>
          </a:p>
          <a:p>
            <a:pPr lvl="2">
              <a:lnSpc>
                <a:spcPct val="110000"/>
              </a:lnSpc>
              <a:spcBef>
                <a:spcPts val="0"/>
              </a:spcBef>
              <a:spcAft>
                <a:spcPts val="200"/>
              </a:spcAft>
            </a:pPr>
            <a:r>
              <a:rPr lang="en-US" dirty="0"/>
              <a:t>All requests go to </a:t>
            </a:r>
            <a:r>
              <a:rPr lang="en-US" i="1" dirty="0"/>
              <a:t>master </a:t>
            </a:r>
            <a:r>
              <a:rPr lang="en-US" dirty="0"/>
              <a:t>during normal processing.</a:t>
            </a:r>
          </a:p>
          <a:p>
            <a:pPr lvl="2">
              <a:lnSpc>
                <a:spcPct val="110000"/>
              </a:lnSpc>
              <a:spcBef>
                <a:spcPts val="0"/>
              </a:spcBef>
              <a:spcAft>
                <a:spcPts val="200"/>
              </a:spcAft>
            </a:pPr>
            <a:r>
              <a:rPr lang="en-US" dirty="0"/>
              <a:t>Updates are </a:t>
            </a:r>
            <a:r>
              <a:rPr lang="en-US" dirty="0" err="1"/>
              <a:t>transactionally</a:t>
            </a:r>
            <a:r>
              <a:rPr lang="en-US" dirty="0"/>
              <a:t> queued for processing at passive backup.</a:t>
            </a:r>
          </a:p>
          <a:p>
            <a:pPr lvl="2">
              <a:lnSpc>
                <a:spcPct val="110000"/>
              </a:lnSpc>
              <a:spcBef>
                <a:spcPts val="0"/>
              </a:spcBef>
              <a:spcAft>
                <a:spcPts val="200"/>
              </a:spcAft>
            </a:pPr>
            <a:r>
              <a:rPr lang="en-US" dirty="0"/>
              <a:t>Failure of </a:t>
            </a:r>
            <a:r>
              <a:rPr lang="en-US" i="1" dirty="0"/>
              <a:t>master</a:t>
            </a:r>
          </a:p>
          <a:p>
            <a:pPr lvl="3">
              <a:lnSpc>
                <a:spcPct val="110000"/>
              </a:lnSpc>
              <a:spcBef>
                <a:spcPts val="0"/>
              </a:spcBef>
              <a:spcAft>
                <a:spcPts val="200"/>
              </a:spcAft>
            </a:pPr>
            <a:r>
              <a:rPr lang="en-US" dirty="0"/>
              <a:t>Routes subsequent requests to </a:t>
            </a:r>
            <a:r>
              <a:rPr lang="en-US" i="1" dirty="0"/>
              <a:t>backup.</a:t>
            </a:r>
          </a:p>
          <a:p>
            <a:pPr lvl="3">
              <a:lnSpc>
                <a:spcPct val="110000"/>
              </a:lnSpc>
              <a:spcBef>
                <a:spcPts val="0"/>
              </a:spcBef>
              <a:spcAft>
                <a:spcPts val="200"/>
              </a:spcAft>
            </a:pPr>
            <a:r>
              <a:rPr lang="en-US" dirty="0"/>
              <a:t>Backup must process and commit updates before </a:t>
            </a:r>
            <a:br>
              <a:rPr lang="en-US" dirty="0"/>
            </a:br>
            <a:r>
              <a:rPr lang="en-US" dirty="0"/>
              <a:t>accepting requests.</a:t>
            </a:r>
          </a:p>
          <a:p>
            <a:pPr lvl="1">
              <a:lnSpc>
                <a:spcPct val="110000"/>
              </a:lnSpc>
              <a:spcBef>
                <a:spcPts val="0"/>
              </a:spcBef>
              <a:spcAft>
                <a:spcPts val="200"/>
              </a:spcAft>
            </a:pPr>
            <a:r>
              <a:rPr lang="en-US" dirty="0"/>
              <a:t>Active/Active</a:t>
            </a:r>
          </a:p>
          <a:p>
            <a:pPr lvl="2">
              <a:lnSpc>
                <a:spcPct val="110000"/>
              </a:lnSpc>
              <a:spcBef>
                <a:spcPts val="0"/>
              </a:spcBef>
              <a:spcAft>
                <a:spcPts val="200"/>
              </a:spcAft>
            </a:pPr>
            <a:r>
              <a:rPr lang="en-US" dirty="0"/>
              <a:t>Both environments process requests.</a:t>
            </a:r>
          </a:p>
          <a:p>
            <a:pPr lvl="2">
              <a:lnSpc>
                <a:spcPct val="110000"/>
              </a:lnSpc>
              <a:spcBef>
                <a:spcPts val="0"/>
              </a:spcBef>
              <a:spcAft>
                <a:spcPts val="200"/>
              </a:spcAft>
            </a:pPr>
            <a:r>
              <a:rPr lang="en-US" dirty="0"/>
              <a:t>Some form of distributed transaction commit required to synchronize updates on both copies.</a:t>
            </a:r>
          </a:p>
          <a:p>
            <a:pPr>
              <a:lnSpc>
                <a:spcPct val="110000"/>
              </a:lnSpc>
              <a:spcBef>
                <a:spcPts val="0"/>
              </a:spcBef>
              <a:spcAft>
                <a:spcPts val="200"/>
              </a:spcAft>
            </a:pPr>
            <a:r>
              <a:rPr lang="en-US" dirty="0"/>
              <a:t>Multi-system communication to guarantee consistency is the foundation for tradeoffs in CAP.</a:t>
            </a:r>
          </a:p>
          <a:p>
            <a:pPr lvl="1">
              <a:lnSpc>
                <a:spcPct val="110000"/>
              </a:lnSpc>
              <a:spcBef>
                <a:spcPts val="0"/>
              </a:spcBef>
              <a:spcAft>
                <a:spcPts val="200"/>
              </a:spcAft>
            </a:pPr>
            <a:r>
              <a:rPr lang="en-US" dirty="0"/>
              <a:t>The system can be CAP if and only </a:t>
            </a:r>
            <a:r>
              <a:rPr lang="en-US" dirty="0" err="1"/>
              <a:t>iff</a:t>
            </a:r>
            <a:endParaRPr lang="en-US" dirty="0"/>
          </a:p>
          <a:p>
            <a:pPr lvl="1">
              <a:lnSpc>
                <a:spcPct val="110000"/>
              </a:lnSpc>
              <a:spcBef>
                <a:spcPts val="0"/>
              </a:spcBef>
              <a:spcAft>
                <a:spcPts val="200"/>
              </a:spcAft>
            </a:pPr>
            <a:r>
              <a:rPr lang="en-US" dirty="0"/>
              <a:t>There are never any partitions or system failures</a:t>
            </a:r>
          </a:p>
          <a:p>
            <a:pPr lvl="1">
              <a:lnSpc>
                <a:spcPct val="110000"/>
              </a:lnSpc>
              <a:spcBef>
                <a:spcPts val="0"/>
              </a:spcBef>
              <a:spcAft>
                <a:spcPts val="200"/>
              </a:spcAft>
            </a:pPr>
            <a:r>
              <a:rPr lang="en-US" dirty="0"/>
              <a:t>Which is unrealistic in cloud/Internet systems.</a:t>
            </a:r>
          </a:p>
        </p:txBody>
      </p:sp>
      <p:sp>
        <p:nvSpPr>
          <p:cNvPr id="2" name="Title 1"/>
          <p:cNvSpPr>
            <a:spLocks noGrp="1"/>
          </p:cNvSpPr>
          <p:nvPr>
            <p:ph type="title"/>
          </p:nvPr>
        </p:nvSpPr>
        <p:spPr/>
        <p:txBody>
          <a:bodyPr/>
          <a:lstStyle/>
          <a:p>
            <a:r>
              <a:rPr lang="en-US" dirty="0"/>
              <a:t>Availability and Replication</a:t>
            </a:r>
          </a:p>
        </p:txBody>
      </p:sp>
      <p:pic>
        <p:nvPicPr>
          <p:cNvPr id="5" name="Picture 4"/>
          <p:cNvPicPr>
            <a:picLocks noChangeAspect="1"/>
          </p:cNvPicPr>
          <p:nvPr/>
        </p:nvPicPr>
        <p:blipFill>
          <a:blip r:embed="rId2"/>
          <a:stretch>
            <a:fillRect/>
          </a:stretch>
        </p:blipFill>
        <p:spPr>
          <a:xfrm>
            <a:off x="5457822" y="88067"/>
            <a:ext cx="3448050" cy="2215228"/>
          </a:xfrm>
          <a:prstGeom prst="rect">
            <a:avLst/>
          </a:prstGeom>
        </p:spPr>
      </p:pic>
      <p:pic>
        <p:nvPicPr>
          <p:cNvPr id="6" name="Picture 5"/>
          <p:cNvPicPr>
            <a:picLocks noChangeAspect="1"/>
          </p:cNvPicPr>
          <p:nvPr/>
        </p:nvPicPr>
        <p:blipFill>
          <a:blip r:embed="rId3"/>
          <a:stretch>
            <a:fillRect/>
          </a:stretch>
        </p:blipFill>
        <p:spPr>
          <a:xfrm>
            <a:off x="5410200" y="2327654"/>
            <a:ext cx="3448050" cy="2227272"/>
          </a:xfrm>
          <a:prstGeom prst="rect">
            <a:avLst/>
          </a:prstGeom>
        </p:spPr>
      </p:pic>
    </p:spTree>
    <p:extLst>
      <p:ext uri="{BB962C8B-B14F-4D97-AF65-F5344CB8AC3E}">
        <p14:creationId xmlns:p14="http://schemas.microsoft.com/office/powerpoint/2010/main" val="11463696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D13E372D-134B-CE43-ABAA-2BA34847DB7F}"/>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Isolation</a:t>
            </a:r>
          </a:p>
        </p:txBody>
      </p:sp>
      <p:sp>
        <p:nvSpPr>
          <p:cNvPr id="2" name="TextBox 9">
            <a:extLst>
              <a:ext uri="{FF2B5EF4-FFF2-40B4-BE49-F238E27FC236}">
                <a16:creationId xmlns:a16="http://schemas.microsoft.com/office/drawing/2014/main" id="{6D682FAA-6DB2-ACDE-84F9-5F45A8646820}"/>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27</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 Lecture 11: Module II (4), Normalization, NoSQL (4)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31483957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AB8218-9318-2B0F-2BC7-04BE19BF6729}"/>
              </a:ext>
            </a:extLst>
          </p:cNvPr>
          <p:cNvSpPr>
            <a:spLocks noGrp="1"/>
          </p:cNvSpPr>
          <p:nvPr>
            <p:ph idx="1"/>
          </p:nvPr>
        </p:nvSpPr>
        <p:spPr/>
        <p:txBody>
          <a:bodyPr/>
          <a:lstStyle/>
          <a:p>
            <a:endParaRPr lang="en-US"/>
          </a:p>
        </p:txBody>
      </p:sp>
      <p:sp>
        <p:nvSpPr>
          <p:cNvPr id="2" name="Title 1"/>
          <p:cNvSpPr>
            <a:spLocks noGrp="1"/>
          </p:cNvSpPr>
          <p:nvPr>
            <p:ph type="title"/>
          </p:nvPr>
        </p:nvSpPr>
        <p:spPr>
          <a:prstGeom prst="rect">
            <a:avLst/>
          </a:prstGeom>
        </p:spPr>
        <p:txBody>
          <a:bodyPr/>
          <a:lstStyle/>
          <a:p>
            <a:r>
              <a:rPr lang="en-US" dirty="0"/>
              <a:t>Isolation</a:t>
            </a:r>
          </a:p>
        </p:txBody>
      </p:sp>
      <p:sp>
        <p:nvSpPr>
          <p:cNvPr id="5" name="Rounded Rectangle 4"/>
          <p:cNvSpPr/>
          <p:nvPr/>
        </p:nvSpPr>
        <p:spPr>
          <a:xfrm>
            <a:off x="4724400" y="2225799"/>
            <a:ext cx="1527795" cy="167525"/>
          </a:xfrm>
          <a:prstGeom prst="roundRect">
            <a:avLst/>
          </a:prstGeom>
          <a:solidFill>
            <a:srgbClr val="7030A0">
              <a:alpha val="34000"/>
            </a:srgbClr>
          </a:solidFill>
          <a:ln>
            <a:solidFill>
              <a:schemeClr val="bg2"/>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100" b="0" i="0" u="none" strike="noStrike" kern="1200" cap="none" spc="0" normalizeH="0" baseline="0" noProof="0">
                <a:ln>
                  <a:noFill/>
                </a:ln>
                <a:solidFill>
                  <a:srgbClr val="444444"/>
                </a:solidFill>
                <a:effectLst/>
                <a:uLnTx/>
                <a:uFillTx/>
                <a:latin typeface="Calibri"/>
                <a:ea typeface="ＭＳ Ｐゴシック" charset="-128"/>
                <a:cs typeface="+mn-cs"/>
              </a:rPr>
              <a:t>Multiple readers</a:t>
            </a:r>
            <a:endParaRPr kumimoji="0" lang="en-US" sz="1100" b="0" i="0" u="none" strike="noStrike" kern="1200" cap="none" spc="0" normalizeH="0" baseline="0" noProof="0" dirty="0">
              <a:ln>
                <a:noFill/>
              </a:ln>
              <a:solidFill>
                <a:srgbClr val="444444"/>
              </a:solidFill>
              <a:effectLst/>
              <a:uLnTx/>
              <a:uFillTx/>
              <a:latin typeface="Calibri"/>
              <a:ea typeface="ＭＳ Ｐゴシック" charset="-128"/>
              <a:cs typeface="+mn-cs"/>
            </a:endParaRPr>
          </a:p>
        </p:txBody>
      </p:sp>
      <p:sp>
        <p:nvSpPr>
          <p:cNvPr id="7" name="Content Placeholder 2"/>
          <p:cNvSpPr txBox="1">
            <a:spLocks/>
          </p:cNvSpPr>
          <p:nvPr/>
        </p:nvSpPr>
        <p:spPr bwMode="auto">
          <a:xfrm>
            <a:off x="76200" y="565953"/>
            <a:ext cx="4876800" cy="3983204"/>
          </a:xfrm>
          <a:prstGeom prst="rect">
            <a:avLst/>
          </a:prstGeom>
          <a:solidFill>
            <a:srgbClr val="FFFFFF"/>
          </a:solidFill>
          <a:ln w="9525">
            <a:noFill/>
            <a:miter lim="800000"/>
            <a:headEnd/>
            <a:tailEnd/>
          </a:ln>
        </p:spPr>
        <p:txBody>
          <a:bodyPr vert="horz" wrap="square" lIns="0" tIns="0" rIns="0" bIns="0" numCol="1" anchor="t" anchorCtr="0" compatLnSpc="1">
            <a:prstTxWarp prst="textNoShape">
              <a:avLst/>
            </a:prstTxWarp>
            <a:normAutofit fontScale="77500" lnSpcReduction="20000"/>
          </a:bodyPr>
          <a:lstStyle>
            <a:lvl1pPr marL="228600" indent="-228600" algn="l" rtl="0" eaLnBrk="1" fontAlgn="base" hangingPunct="1">
              <a:lnSpc>
                <a:spcPct val="100000"/>
              </a:lnSpc>
              <a:spcBef>
                <a:spcPts val="1200"/>
              </a:spcBef>
              <a:spcAft>
                <a:spcPts val="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300"/>
              </a:spcBef>
              <a:spcAft>
                <a:spcPts val="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300"/>
              </a:spcBef>
              <a:spcAft>
                <a:spcPts val="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300"/>
              </a:spcBef>
              <a:spcAft>
                <a:spcPts val="0"/>
              </a:spcAft>
              <a:buClr>
                <a:schemeClr val="accent1"/>
              </a:buClr>
              <a:buFont typeface="Museo For Dell 300" pitchFamily="50" charset="0"/>
              <a:buChar char="–"/>
              <a:defRPr sz="1200" baseline="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300"/>
              </a:spcBef>
              <a:spcAft>
                <a:spcPts val="0"/>
              </a:spcAft>
              <a:buClr>
                <a:schemeClr val="accent1"/>
              </a:buClr>
              <a:buFont typeface="Museo For Dell 300" pitchFamily="50" charset="0"/>
              <a:buNone/>
              <a:defRPr sz="1100">
                <a:solidFill>
                  <a:schemeClr val="tx1"/>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Transfer $50 from</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err="1">
                <a:ln>
                  <a:noFill/>
                </a:ln>
                <a:solidFill>
                  <a:srgbClr val="444444"/>
                </a:solidFill>
                <a:effectLst/>
                <a:uLnTx/>
                <a:uFillTx/>
                <a:latin typeface="Century Schoolbook" charset="0"/>
                <a:ea typeface="Century Schoolbook" charset="0"/>
                <a:cs typeface="Century Schoolbook" charset="0"/>
              </a:rPr>
              <a:t>account_id</a:t>
            </a: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=111 to</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err="1">
                <a:ln>
                  <a:noFill/>
                </a:ln>
                <a:solidFill>
                  <a:srgbClr val="444444"/>
                </a:solidFill>
                <a:effectLst/>
                <a:uLnTx/>
                <a:uFillTx/>
                <a:latin typeface="Century Schoolbook" charset="0"/>
                <a:ea typeface="Century Schoolbook" charset="0"/>
                <a:cs typeface="Century Schoolbook" charset="0"/>
              </a:rPr>
              <a:t>account_id</a:t>
            </a: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=123</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Requires 3 SQL statements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SELECT from 111 to check balance &gt;= $50</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UPDATE </a:t>
            </a:r>
            <a:r>
              <a:rPr kumimoji="0" lang="en-US" sz="1400" b="0" i="0" u="none" strike="noStrike" kern="0" cap="none" spc="0" normalizeH="0" baseline="0" noProof="0" dirty="0" err="1">
                <a:ln>
                  <a:noFill/>
                </a:ln>
                <a:solidFill>
                  <a:srgbClr val="444444"/>
                </a:solidFill>
                <a:effectLst/>
                <a:uLnTx/>
                <a:uFillTx/>
                <a:latin typeface="Century Schoolbook" charset="0"/>
                <a:ea typeface="Century Schoolbook" charset="0"/>
                <a:cs typeface="Century Schoolbook" charset="0"/>
              </a:rPr>
              <a:t>account_id</a:t>
            </a: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=111</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UPDATE </a:t>
            </a:r>
            <a:r>
              <a:rPr kumimoji="0" lang="en-US" sz="1400" b="0" i="0" u="none" strike="noStrike" kern="0" cap="none" spc="0" normalizeH="0" baseline="0" noProof="0" dirty="0" err="1">
                <a:ln>
                  <a:noFill/>
                </a:ln>
                <a:solidFill>
                  <a:srgbClr val="444444"/>
                </a:solidFill>
                <a:effectLst/>
                <a:uLnTx/>
                <a:uFillTx/>
                <a:latin typeface="Century Schoolbook" charset="0"/>
                <a:ea typeface="Century Schoolbook" charset="0"/>
                <a:cs typeface="Century Schoolbook" charset="0"/>
              </a:rPr>
              <a:t>account_id</a:t>
            </a: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=123</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There are some interesting scenarios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7030A0"/>
                </a:solidFill>
                <a:effectLst/>
                <a:uLnTx/>
                <a:uFillTx/>
                <a:latin typeface="Century Schoolbook" charset="0"/>
                <a:ea typeface="Century Schoolbook" charset="0"/>
                <a:cs typeface="Century Schoolbook" charset="0"/>
              </a:rPr>
              <a:t>Two different programs read the balance ($51)</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7030A0"/>
                </a:solidFill>
                <a:effectLst/>
                <a:uLnTx/>
                <a:uFillTx/>
                <a:latin typeface="Century Schoolbook" charset="0"/>
                <a:ea typeface="Century Schoolbook" charset="0"/>
                <a:cs typeface="Century Schoolbook" charset="0"/>
              </a:rPr>
              <a:t>And decide removing $50 is OK.</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DB constraints can prevent the conflict from happening, but </a:t>
            </a:r>
            <a:r>
              <a:rPr kumimoji="0" lang="mr-IN"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a:t>
            </a:r>
            <a:endParaRPr kumimoji="0" lang="en-US"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endParaRP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There are more complex scenarios that constraints do</a:t>
            </a:r>
            <a:b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b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not prevent.</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Not ALL databases support constraints.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The “correct” execution should be that</a:t>
            </a:r>
          </a:p>
          <a:p>
            <a:pPr marL="909638" marR="0" lvl="2" indent="-220663"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3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One transaction responds “insufficient funds”</a:t>
            </a:r>
          </a:p>
          <a:p>
            <a:pPr marL="909638" marR="0" lvl="2" indent="-220663"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3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Before attempting transfer instead of after attempting.</a:t>
            </a:r>
          </a:p>
        </p:txBody>
      </p:sp>
      <p:pic>
        <p:nvPicPr>
          <p:cNvPr id="4" name="Picture 3"/>
          <p:cNvPicPr>
            <a:picLocks noChangeAspect="1"/>
          </p:cNvPicPr>
          <p:nvPr/>
        </p:nvPicPr>
        <p:blipFill>
          <a:blip r:embed="rId2"/>
          <a:stretch>
            <a:fillRect/>
          </a:stretch>
        </p:blipFill>
        <p:spPr>
          <a:xfrm>
            <a:off x="4724400" y="133350"/>
            <a:ext cx="4336482" cy="4519949"/>
          </a:xfrm>
          <a:prstGeom prst="rect">
            <a:avLst/>
          </a:prstGeom>
        </p:spPr>
      </p:pic>
    </p:spTree>
    <p:extLst>
      <p:ext uri="{BB962C8B-B14F-4D97-AF65-F5344CB8AC3E}">
        <p14:creationId xmlns:p14="http://schemas.microsoft.com/office/powerpoint/2010/main" val="1513672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D5544CD-B942-B532-F92B-70F72761A1AE}"/>
              </a:ext>
            </a:extLst>
          </p:cNvPr>
          <p:cNvSpPr>
            <a:spLocks noGrp="1"/>
          </p:cNvSpPr>
          <p:nvPr>
            <p:ph idx="1"/>
          </p:nvPr>
        </p:nvSpPr>
        <p:spPr/>
        <p:txBody>
          <a:bodyPr/>
          <a:lstStyle/>
          <a:p>
            <a:endParaRPr lang="en-US"/>
          </a:p>
        </p:txBody>
      </p:sp>
      <p:sp>
        <p:nvSpPr>
          <p:cNvPr id="2" name="Title 1"/>
          <p:cNvSpPr>
            <a:spLocks noGrp="1"/>
          </p:cNvSpPr>
          <p:nvPr>
            <p:ph type="title"/>
          </p:nvPr>
        </p:nvSpPr>
        <p:spPr/>
        <p:txBody>
          <a:bodyPr/>
          <a:lstStyle/>
          <a:p>
            <a:r>
              <a:rPr lang="en-US" dirty="0"/>
              <a:t>Isolation</a:t>
            </a:r>
          </a:p>
        </p:txBody>
      </p:sp>
      <p:pic>
        <p:nvPicPr>
          <p:cNvPr id="4" name="Picture 3"/>
          <p:cNvPicPr>
            <a:picLocks noChangeAspect="1"/>
          </p:cNvPicPr>
          <p:nvPr/>
        </p:nvPicPr>
        <p:blipFill>
          <a:blip r:embed="rId2"/>
          <a:stretch>
            <a:fillRect/>
          </a:stretch>
        </p:blipFill>
        <p:spPr>
          <a:xfrm>
            <a:off x="4724400" y="133350"/>
            <a:ext cx="4336482" cy="4519949"/>
          </a:xfrm>
          <a:prstGeom prst="rect">
            <a:avLst/>
          </a:prstGeom>
        </p:spPr>
      </p:pic>
      <p:sp>
        <p:nvSpPr>
          <p:cNvPr id="5" name="Rounded Rectangle 4"/>
          <p:cNvSpPr/>
          <p:nvPr/>
        </p:nvSpPr>
        <p:spPr>
          <a:xfrm>
            <a:off x="4724400" y="2225799"/>
            <a:ext cx="1527795" cy="167525"/>
          </a:xfrm>
          <a:prstGeom prst="roundRect">
            <a:avLst/>
          </a:prstGeom>
          <a:solidFill>
            <a:srgbClr val="7030A0">
              <a:alpha val="34000"/>
            </a:srgbClr>
          </a:solidFill>
          <a:ln>
            <a:solidFill>
              <a:schemeClr val="bg2"/>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100" b="0" i="0" u="none" strike="noStrike" kern="1200" cap="none" spc="0" normalizeH="0" baseline="0" noProof="0">
                <a:ln>
                  <a:noFill/>
                </a:ln>
                <a:solidFill>
                  <a:srgbClr val="444444"/>
                </a:solidFill>
                <a:effectLst/>
                <a:uLnTx/>
                <a:uFillTx/>
                <a:latin typeface="Calibri"/>
                <a:ea typeface="ＭＳ Ｐゴシック" charset="-128"/>
                <a:cs typeface="+mn-cs"/>
              </a:rPr>
              <a:t>Multiple readers</a:t>
            </a:r>
            <a:endParaRPr kumimoji="0" lang="en-US" sz="1100" b="0" i="0" u="none" strike="noStrike" kern="1200" cap="none" spc="0" normalizeH="0" baseline="0" noProof="0" dirty="0">
              <a:ln>
                <a:noFill/>
              </a:ln>
              <a:solidFill>
                <a:srgbClr val="444444"/>
              </a:solidFill>
              <a:effectLst/>
              <a:uLnTx/>
              <a:uFillTx/>
              <a:latin typeface="Calibri"/>
              <a:ea typeface="ＭＳ Ｐゴシック" charset="-128"/>
              <a:cs typeface="+mn-cs"/>
            </a:endParaRPr>
          </a:p>
        </p:txBody>
      </p:sp>
      <p:sp>
        <p:nvSpPr>
          <p:cNvPr id="7" name="Content Placeholder 2"/>
          <p:cNvSpPr txBox="1">
            <a:spLocks/>
          </p:cNvSpPr>
          <p:nvPr/>
        </p:nvSpPr>
        <p:spPr bwMode="auto">
          <a:xfrm>
            <a:off x="76200" y="565953"/>
            <a:ext cx="4506974" cy="3983204"/>
          </a:xfrm>
          <a:prstGeom prst="rect">
            <a:avLst/>
          </a:prstGeom>
          <a:solidFill>
            <a:srgbClr val="FFFFFF"/>
          </a:solidFill>
          <a:ln w="9525">
            <a:noFill/>
            <a:miter lim="800000"/>
            <a:headEnd/>
            <a:tailEnd/>
          </a:ln>
        </p:spPr>
        <p:txBody>
          <a:bodyPr vert="horz" wrap="square" lIns="0" tIns="0" rIns="0" bIns="0" numCol="1" anchor="t" anchorCtr="0" compatLnSpc="1">
            <a:prstTxWarp prst="textNoShape">
              <a:avLst/>
            </a:prstTxWarp>
            <a:normAutofit fontScale="77500" lnSpcReduction="20000"/>
          </a:bodyPr>
          <a:lstStyle>
            <a:lvl1pPr marL="228600" indent="-228600" algn="l" rtl="0" eaLnBrk="1" fontAlgn="base" hangingPunct="1">
              <a:lnSpc>
                <a:spcPct val="100000"/>
              </a:lnSpc>
              <a:spcBef>
                <a:spcPts val="1200"/>
              </a:spcBef>
              <a:spcAft>
                <a:spcPts val="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300"/>
              </a:spcBef>
              <a:spcAft>
                <a:spcPts val="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300"/>
              </a:spcBef>
              <a:spcAft>
                <a:spcPts val="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300"/>
              </a:spcBef>
              <a:spcAft>
                <a:spcPts val="0"/>
              </a:spcAft>
              <a:buClr>
                <a:schemeClr val="accent1"/>
              </a:buClr>
              <a:buFont typeface="Museo For Dell 300" pitchFamily="50" charset="0"/>
              <a:buChar char="–"/>
              <a:defRPr sz="1200" baseline="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300"/>
              </a:spcBef>
              <a:spcAft>
                <a:spcPts val="0"/>
              </a:spcAft>
              <a:buClr>
                <a:schemeClr val="accent1"/>
              </a:buClr>
              <a:buFont typeface="Museo For Dell 300" pitchFamily="50" charset="0"/>
              <a:buNone/>
              <a:defRPr sz="1100">
                <a:solidFill>
                  <a:schemeClr val="tx1"/>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Transfer $50 from</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account_id=111 to</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account_id=123</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Requires 3 SQL statements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SELECT from 111 to check balance &gt;= $50</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UPDATE account_id=111</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UPDATE account_id=123</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There are some interesting scenarios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7030A0"/>
                </a:solidFill>
                <a:effectLst/>
                <a:uLnTx/>
                <a:uFillTx/>
                <a:latin typeface="Century Schoolbook" charset="0"/>
                <a:ea typeface="Century Schoolbook" charset="0"/>
                <a:cs typeface="Century Schoolbook" charset="0"/>
              </a:rPr>
              <a:t>Two different programs read the balance ($51)</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7030A0"/>
                </a:solidFill>
                <a:effectLst/>
                <a:uLnTx/>
                <a:uFillTx/>
                <a:latin typeface="Century Schoolbook" charset="0"/>
                <a:ea typeface="Century Schoolbook" charset="0"/>
                <a:cs typeface="Century Schoolbook" charset="0"/>
              </a:rPr>
              <a:t>And decide removing $50 is OK.</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DB constraints can prevent the conflict from happening,</a:t>
            </a:r>
            <a:b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b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but </a:t>
            </a:r>
            <a:r>
              <a:rPr kumimoji="0" lang="mr-IN"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a:t>
            </a:r>
            <a:endPar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endParaRP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There are more complex scenarios that constraints do</a:t>
            </a:r>
            <a:b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b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not prevent.</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Not ALL databases support constraints.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The “correct” execution should be that</a:t>
            </a:r>
          </a:p>
          <a:p>
            <a:pPr marL="909638" marR="0" lvl="2" indent="-220663"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3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One transaction responds “insufficient funds”</a:t>
            </a:r>
          </a:p>
          <a:p>
            <a:pPr marL="909638" marR="0" lvl="2" indent="-220663"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3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Before attempting transfer instead of after attempting.</a:t>
            </a:r>
            <a:endParaRPr kumimoji="0" lang="en-US" sz="13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endParaRPr>
          </a:p>
        </p:txBody>
      </p:sp>
      <p:sp>
        <p:nvSpPr>
          <p:cNvPr id="8" name="Rounded Rectangle 7"/>
          <p:cNvSpPr/>
          <p:nvPr/>
        </p:nvSpPr>
        <p:spPr>
          <a:xfrm>
            <a:off x="386318" y="265727"/>
            <a:ext cx="8393712" cy="4310743"/>
          </a:xfrm>
          <a:prstGeom prst="roundRect">
            <a:avLst/>
          </a:prstGeom>
          <a:solidFill>
            <a:srgbClr val="0085C3"/>
          </a:solidFill>
          <a:effectLst/>
        </p:spPr>
        <p:txBody>
          <a:bodyPr wrap="square" lIns="182880" tIns="137160" rIns="137160" bIns="137160" rtlCol="0" anchor="ctr">
            <a:noAutofit/>
          </a:bodyPr>
          <a:lstStyle/>
          <a:p>
            <a:pPr marL="342900" marR="0" lvl="0" indent="-3429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800" b="0" i="0" u="none" strike="noStrike" kern="0" cap="none" spc="0" normalizeH="0" baseline="0" noProof="0" dirty="0">
                <a:ln>
                  <a:noFill/>
                </a:ln>
                <a:solidFill>
                  <a:srgbClr val="FFFFFF"/>
                </a:solidFill>
                <a:effectLst/>
                <a:uLnTx/>
                <a:uFillTx/>
                <a:latin typeface="Museo Sans For Dell"/>
                <a:ea typeface=""/>
                <a:cs typeface="+mn-cs"/>
              </a:rPr>
              <a:t>Consider two </a:t>
            </a:r>
            <a:r>
              <a:rPr kumimoji="0" lang="en-US" sz="1800" b="1" i="0" u="sng" strike="noStrike" kern="0" cap="none" spc="0" normalizeH="0" baseline="0" noProof="0" dirty="0">
                <a:ln>
                  <a:noFill/>
                </a:ln>
                <a:solidFill>
                  <a:srgbClr val="FFFFFF"/>
                </a:solidFill>
                <a:effectLst/>
                <a:uLnTx/>
                <a:uFillTx/>
                <a:latin typeface="Museo Sans For Dell"/>
                <a:ea typeface=""/>
                <a:cs typeface="+mn-cs"/>
              </a:rPr>
              <a:t>simultaneous</a:t>
            </a:r>
            <a:r>
              <a:rPr kumimoji="0" lang="en-US" sz="1800" b="0" i="0" u="none" strike="noStrike" kern="0" cap="none" spc="0" normalizeH="0" baseline="0" noProof="0" dirty="0">
                <a:ln>
                  <a:noFill/>
                </a:ln>
                <a:solidFill>
                  <a:srgbClr val="FFFFFF"/>
                </a:solidFill>
                <a:effectLst/>
                <a:uLnTx/>
                <a:uFillTx/>
                <a:latin typeface="Museo Sans For Dell"/>
                <a:ea typeface=""/>
                <a:cs typeface="+mn-cs"/>
              </a:rPr>
              <a:t> transfer transactions T1 and T2.</a:t>
            </a:r>
          </a:p>
          <a:p>
            <a:pPr marL="342900" marR="0" lvl="0" indent="-3429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800" b="0" i="0" u="none" strike="noStrike" kern="0" cap="none" spc="0" normalizeH="0" baseline="0" noProof="0" dirty="0">
                <a:ln>
                  <a:noFill/>
                </a:ln>
                <a:solidFill>
                  <a:srgbClr val="FFFFFF"/>
                </a:solidFill>
                <a:effectLst/>
                <a:uLnTx/>
                <a:uFillTx/>
                <a:latin typeface="Museo Sans For Dell"/>
                <a:ea typeface=""/>
                <a:cs typeface="+mn-cs"/>
              </a:rPr>
              <a:t>There are two equally </a:t>
            </a:r>
            <a:r>
              <a:rPr kumimoji="0" lang="en-US" sz="1800" b="1" i="1" u="none" strike="noStrike" kern="0" cap="none" spc="0" normalizeH="0" baseline="0" noProof="0" dirty="0">
                <a:ln>
                  <a:noFill/>
                </a:ln>
                <a:solidFill>
                  <a:srgbClr val="FFFF00"/>
                </a:solidFill>
                <a:effectLst/>
                <a:uLnTx/>
                <a:uFillTx/>
                <a:latin typeface="Museo Sans For Dell"/>
                <a:ea typeface=""/>
                <a:cs typeface="+mn-cs"/>
              </a:rPr>
              <a:t>correct</a:t>
            </a:r>
            <a:r>
              <a:rPr kumimoji="0" lang="en-US" sz="1800" b="0" i="0" u="none" strike="noStrike" kern="0" cap="none" spc="0" normalizeH="0" baseline="0" noProof="0" dirty="0">
                <a:ln>
                  <a:noFill/>
                </a:ln>
                <a:solidFill>
                  <a:srgbClr val="FFFF00"/>
                </a:solidFill>
                <a:effectLst/>
                <a:uLnTx/>
                <a:uFillTx/>
                <a:latin typeface="Museo Sans For Dell"/>
                <a:ea typeface=""/>
                <a:cs typeface="+mn-cs"/>
              </a:rPr>
              <a:t> </a:t>
            </a:r>
            <a:r>
              <a:rPr kumimoji="0" lang="en-US" sz="1800" b="0" i="0" u="none" strike="noStrike" kern="0" cap="none" spc="0" normalizeH="0" baseline="0" noProof="0" dirty="0">
                <a:ln>
                  <a:noFill/>
                </a:ln>
                <a:solidFill>
                  <a:srgbClr val="FFFFFF"/>
                </a:solidFill>
                <a:effectLst/>
                <a:uLnTx/>
                <a:uFillTx/>
                <a:latin typeface="Museo Sans For Dell"/>
                <a:ea typeface=""/>
                <a:cs typeface="+mn-cs"/>
              </a:rPr>
              <a:t>executions</a:t>
            </a:r>
          </a:p>
          <a:p>
            <a:pPr marL="914400" marR="0" lvl="1" indent="-457200" algn="l" defTabSz="914400" rtl="0" eaLnBrk="1" fontAlgn="auto" latinLnBrk="0" hangingPunct="1">
              <a:lnSpc>
                <a:spcPct val="90000"/>
              </a:lnSpc>
              <a:spcBef>
                <a:spcPts val="600"/>
              </a:spcBef>
              <a:spcAft>
                <a:spcPts val="0"/>
              </a:spcAft>
              <a:buClrTx/>
              <a:buSzTx/>
              <a:buFont typeface="+mj-lt"/>
              <a:buAutoNum type="arabicPeriod"/>
              <a:tabLst/>
              <a:defRPr/>
            </a:pPr>
            <a:r>
              <a:rPr kumimoji="0" lang="en-US" sz="1600" b="0" i="0" u="none" strike="noStrike" kern="0" cap="none" spc="0" normalizeH="0" baseline="0" noProof="0" dirty="0">
                <a:ln>
                  <a:noFill/>
                </a:ln>
                <a:solidFill>
                  <a:srgbClr val="FFFFFF"/>
                </a:solidFill>
                <a:effectLst/>
                <a:uLnTx/>
                <a:uFillTx/>
                <a:latin typeface="Museo Sans For Dell"/>
                <a:ea typeface=""/>
                <a:cs typeface="+mn-cs"/>
              </a:rPr>
              <a:t>T1 transfers, T2 responds “insufficient funds” and does not attempt transfer</a:t>
            </a:r>
          </a:p>
          <a:p>
            <a:pPr marL="914400" marR="0" lvl="1" indent="-457200" algn="l" defTabSz="914400" rtl="0" eaLnBrk="1" fontAlgn="auto" latinLnBrk="0" hangingPunct="1">
              <a:lnSpc>
                <a:spcPct val="90000"/>
              </a:lnSpc>
              <a:spcBef>
                <a:spcPts val="600"/>
              </a:spcBef>
              <a:spcAft>
                <a:spcPts val="0"/>
              </a:spcAft>
              <a:buClrTx/>
              <a:buSzTx/>
              <a:buFont typeface="+mj-lt"/>
              <a:buAutoNum type="arabicPeriod"/>
              <a:tabLst/>
              <a:defRPr/>
            </a:pPr>
            <a:r>
              <a:rPr kumimoji="0" lang="en-US" sz="1600" b="0" i="0" u="none" strike="noStrike" kern="0" cap="none" spc="0" normalizeH="0" baseline="0" noProof="0" dirty="0">
                <a:ln>
                  <a:noFill/>
                </a:ln>
                <a:solidFill>
                  <a:srgbClr val="FFFFFF"/>
                </a:solidFill>
                <a:effectLst/>
                <a:uLnTx/>
                <a:uFillTx/>
                <a:latin typeface="Museo Sans For Dell"/>
                <a:ea typeface=""/>
                <a:cs typeface="+mn-cs"/>
              </a:rPr>
              <a:t>T2 transfers, T1 responds “insufficient funds” and does not attempt transfer</a:t>
            </a:r>
          </a:p>
          <a:p>
            <a:pPr marL="457200" marR="0" lvl="0"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800" b="0" i="0" u="none" strike="noStrike" kern="0" cap="none" spc="0" normalizeH="0" baseline="0" noProof="0" dirty="0">
                <a:ln>
                  <a:noFill/>
                </a:ln>
                <a:solidFill>
                  <a:srgbClr val="FFFFFF"/>
                </a:solidFill>
                <a:effectLst/>
                <a:uLnTx/>
                <a:uFillTx/>
                <a:latin typeface="Museo Sans For Dell"/>
                <a:ea typeface=""/>
                <a:cs typeface="+mn-cs"/>
              </a:rPr>
              <a:t>Each correct simultaneous execution is equivalent to a serial (sequential) execution schedule</a:t>
            </a:r>
          </a:p>
          <a:p>
            <a:pPr marL="914400" marR="0" lvl="1"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600" b="0" i="0" u="none" strike="noStrike" kern="0" cap="none" spc="0" normalizeH="0" baseline="0" noProof="0" dirty="0">
                <a:ln>
                  <a:noFill/>
                </a:ln>
                <a:solidFill>
                  <a:srgbClr val="FFFFFF"/>
                </a:solidFill>
                <a:effectLst/>
                <a:uLnTx/>
                <a:uFillTx/>
                <a:latin typeface="Museo Sans For Dell"/>
                <a:ea typeface=""/>
                <a:cs typeface="+mn-cs"/>
              </a:rPr>
              <a:t>(1) Execute T1, Execute T2</a:t>
            </a:r>
          </a:p>
          <a:p>
            <a:pPr marL="914400" marR="0" lvl="1"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600" b="0" i="0" u="none" strike="noStrike" kern="0" cap="none" spc="0" normalizeH="0" baseline="0" noProof="0" dirty="0">
                <a:ln>
                  <a:noFill/>
                </a:ln>
                <a:solidFill>
                  <a:srgbClr val="FFFFFF"/>
                </a:solidFill>
                <a:effectLst/>
                <a:uLnTx/>
                <a:uFillTx/>
                <a:latin typeface="Museo Sans For Dell"/>
                <a:ea typeface=""/>
                <a:cs typeface="+mn-cs"/>
              </a:rPr>
              <a:t>(2) Execute T2, Execute T1</a:t>
            </a:r>
          </a:p>
          <a:p>
            <a:pPr marL="457200" marR="0" lvl="0"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800" b="0" i="0" u="none" strike="noStrike" kern="0" cap="none" spc="0" normalizeH="0" baseline="0" noProof="0" dirty="0">
                <a:ln>
                  <a:noFill/>
                </a:ln>
                <a:solidFill>
                  <a:srgbClr val="FFFFFF"/>
                </a:solidFill>
                <a:effectLst/>
                <a:uLnTx/>
                <a:uFillTx/>
                <a:latin typeface="Museo Sans For Dell"/>
                <a:ea typeface=""/>
                <a:cs typeface="+mn-cs"/>
              </a:rPr>
              <a:t>NOTE:</a:t>
            </a:r>
          </a:p>
          <a:p>
            <a:pPr marL="914400" marR="0" lvl="1"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600" b="0" i="0" u="none" strike="noStrike" kern="0" cap="none" spc="0" normalizeH="0" baseline="0" noProof="0" dirty="0">
                <a:ln>
                  <a:noFill/>
                </a:ln>
                <a:solidFill>
                  <a:srgbClr val="FFFFFF"/>
                </a:solidFill>
                <a:effectLst/>
                <a:uLnTx/>
                <a:uFillTx/>
                <a:latin typeface="Museo Sans For Dell"/>
                <a:ea typeface=""/>
                <a:cs typeface="+mn-cs"/>
              </a:rPr>
              <a:t>We are focusing on </a:t>
            </a:r>
            <a:r>
              <a:rPr kumimoji="0" lang="en-US" sz="1600" b="1" i="1" u="sng" strike="noStrike" kern="0" cap="none" spc="0" normalizeH="0" baseline="0" noProof="0" dirty="0">
                <a:ln>
                  <a:noFill/>
                </a:ln>
                <a:solidFill>
                  <a:srgbClr val="FFFFFF"/>
                </a:solidFill>
                <a:effectLst/>
                <a:uLnTx/>
                <a:uFillTx/>
                <a:latin typeface="Museo Sans For Dell"/>
                <a:ea typeface=""/>
                <a:cs typeface="+mn-cs"/>
              </a:rPr>
              <a:t>correctness </a:t>
            </a:r>
            <a:r>
              <a:rPr kumimoji="0" lang="en-US" sz="1600" b="0" i="0" u="none" strike="noStrike" kern="0" cap="none" spc="0" normalizeH="0" baseline="0" noProof="0" dirty="0">
                <a:ln>
                  <a:noFill/>
                </a:ln>
                <a:solidFill>
                  <a:srgbClr val="FFFFFF"/>
                </a:solidFill>
                <a:effectLst/>
                <a:uLnTx/>
                <a:uFillTx/>
                <a:latin typeface="Museo Sans For Dell"/>
                <a:ea typeface=""/>
                <a:cs typeface="+mn-cs"/>
              </a:rPr>
              <a:t>not</a:t>
            </a:r>
          </a:p>
          <a:p>
            <a:pPr marL="914400" marR="0" lvl="1"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600" b="1" i="1" u="sng" strike="noStrike" kern="0" cap="none" spc="0" normalizeH="0" baseline="0" noProof="0" dirty="0">
                <a:ln>
                  <a:noFill/>
                </a:ln>
                <a:solidFill>
                  <a:srgbClr val="FFFFFF"/>
                </a:solidFill>
                <a:effectLst/>
                <a:uLnTx/>
                <a:uFillTx/>
                <a:latin typeface="Museo Sans For Dell"/>
                <a:ea typeface=""/>
                <a:cs typeface="+mn-cs"/>
              </a:rPr>
              <a:t>Fairness:</a:t>
            </a:r>
            <a:r>
              <a:rPr kumimoji="0" lang="en-US" sz="1600" b="0" i="0" u="none" strike="noStrike" kern="0" cap="none" spc="0" normalizeH="0" baseline="0" noProof="0" dirty="0">
                <a:ln>
                  <a:noFill/>
                </a:ln>
                <a:solidFill>
                  <a:srgbClr val="FFFFFF"/>
                </a:solidFill>
                <a:effectLst/>
                <a:uLnTx/>
                <a:uFillTx/>
                <a:latin typeface="Museo Sans For Dell"/>
                <a:ea typeface=""/>
                <a:cs typeface="+mn-cs"/>
              </a:rPr>
              <a:t> </a:t>
            </a:r>
          </a:p>
          <a:p>
            <a:pPr marL="1371600" marR="0" lvl="2"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400" b="0" i="0" u="none" strike="noStrike" kern="0" cap="none" spc="0" normalizeH="0" baseline="0" noProof="0" dirty="0">
                <a:ln>
                  <a:noFill/>
                </a:ln>
                <a:solidFill>
                  <a:srgbClr val="FFFFFF"/>
                </a:solidFill>
                <a:effectLst/>
                <a:uLnTx/>
                <a:uFillTx/>
                <a:latin typeface="Museo Sans For Dell"/>
                <a:ea typeface=""/>
                <a:cs typeface="+mn-cs"/>
              </a:rPr>
              <a:t>We do not care which transaction was actually submitted first.</a:t>
            </a:r>
          </a:p>
          <a:p>
            <a:pPr marL="1371600" marR="0" lvl="2"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400" b="0" i="0" u="none" strike="noStrike" kern="0" cap="none" spc="0" normalizeH="0" baseline="0" noProof="0" dirty="0">
                <a:ln>
                  <a:noFill/>
                </a:ln>
                <a:solidFill>
                  <a:srgbClr val="FFFFFF"/>
                </a:solidFill>
                <a:effectLst/>
                <a:uLnTx/>
                <a:uFillTx/>
                <a:latin typeface="Museo Sans For Dell"/>
                <a:ea typeface=""/>
                <a:cs typeface="+mn-cs"/>
              </a:rPr>
              <a:t>And probably do not know due to networking, etc.</a:t>
            </a:r>
          </a:p>
        </p:txBody>
      </p:sp>
    </p:spTree>
    <p:extLst>
      <p:ext uri="{BB962C8B-B14F-4D97-AF65-F5344CB8AC3E}">
        <p14:creationId xmlns:p14="http://schemas.microsoft.com/office/powerpoint/2010/main" val="2717126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1D58FBE9-F83E-6849-8671-F38777A2B103}"/>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II, Part 4</a:t>
            </a:r>
          </a:p>
        </p:txBody>
      </p:sp>
      <p:sp>
        <p:nvSpPr>
          <p:cNvPr id="2" name="TextBox 9">
            <a:extLst>
              <a:ext uri="{FF2B5EF4-FFF2-40B4-BE49-F238E27FC236}">
                <a16:creationId xmlns:a16="http://schemas.microsoft.com/office/drawing/2014/main" id="{97BD7C7F-7DB9-6E63-C520-ED131E6AC33B}"/>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3</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 Lecture 11: Module II (4), Normalization, NoSQL (4)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1753245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“In </a:t>
            </a:r>
            <a:r>
              <a:rPr lang="en-US" dirty="0">
                <a:hlinkClick r:id="rId2" tooltip="Concurrency control"/>
              </a:rPr>
              <a:t>concurrency control</a:t>
            </a:r>
            <a:r>
              <a:rPr lang="en-US" dirty="0"/>
              <a:t> of </a:t>
            </a:r>
            <a:r>
              <a:rPr lang="en-US" dirty="0">
                <a:hlinkClick r:id="rId3" tooltip="Database"/>
              </a:rPr>
              <a:t>databases</a:t>
            </a:r>
            <a:r>
              <a:rPr lang="en-US" dirty="0"/>
              <a:t>,</a:t>
            </a:r>
            <a:r>
              <a:rPr lang="en-US" baseline="30000" dirty="0">
                <a:hlinkClick r:id="rId4"/>
              </a:rPr>
              <a:t>[1]</a:t>
            </a:r>
            <a:r>
              <a:rPr lang="en-US" baseline="30000" dirty="0">
                <a:hlinkClick r:id="rId5"/>
              </a:rPr>
              <a:t>[2]</a:t>
            </a:r>
            <a:r>
              <a:rPr lang="en-US" dirty="0"/>
              <a:t> </a:t>
            </a:r>
            <a:r>
              <a:rPr lang="en-US" dirty="0">
                <a:hlinkClick r:id="rId6" tooltip="Transaction processing"/>
              </a:rPr>
              <a:t>transaction processing</a:t>
            </a:r>
            <a:r>
              <a:rPr lang="en-US" dirty="0"/>
              <a:t> (transaction management), and various </a:t>
            </a:r>
            <a:r>
              <a:rPr lang="en-US" dirty="0">
                <a:hlinkClick r:id="rId7" tooltip="Database transaction"/>
              </a:rPr>
              <a:t>transactional</a:t>
            </a:r>
            <a:r>
              <a:rPr lang="en-US" dirty="0"/>
              <a:t> applications (e.g., </a:t>
            </a:r>
            <a:r>
              <a:rPr lang="en-US" dirty="0">
                <a:hlinkClick r:id="rId8" tooltip="Transactional memory"/>
              </a:rPr>
              <a:t>transactional memory</a:t>
            </a:r>
            <a:r>
              <a:rPr lang="en-US" baseline="30000" dirty="0">
                <a:hlinkClick r:id="rId9"/>
              </a:rPr>
              <a:t>[3]</a:t>
            </a:r>
            <a:r>
              <a:rPr lang="en-US" dirty="0"/>
              <a:t> and </a:t>
            </a:r>
            <a:r>
              <a:rPr lang="en-US" dirty="0">
                <a:hlinkClick r:id="rId10" tooltip="Software transactional memory"/>
              </a:rPr>
              <a:t>software transactional memory</a:t>
            </a:r>
            <a:r>
              <a:rPr lang="en-US" dirty="0"/>
              <a:t>), both centralized and </a:t>
            </a:r>
            <a:r>
              <a:rPr lang="en-US" dirty="0">
                <a:hlinkClick r:id="rId11" tooltip="Distributed computing"/>
              </a:rPr>
              <a:t>distributed</a:t>
            </a:r>
            <a:r>
              <a:rPr lang="en-US" dirty="0"/>
              <a:t>, a transaction </a:t>
            </a:r>
            <a:r>
              <a:rPr lang="en-US" dirty="0">
                <a:hlinkClick r:id="rId12" tooltip="Schedule (computer science)"/>
              </a:rPr>
              <a:t>schedule</a:t>
            </a:r>
            <a:r>
              <a:rPr lang="en-US" dirty="0"/>
              <a:t> is </a:t>
            </a:r>
            <a:r>
              <a:rPr lang="en-US" b="1" dirty="0"/>
              <a:t>serializable</a:t>
            </a:r>
            <a:r>
              <a:rPr lang="en-US" dirty="0"/>
              <a:t> if its outcome (e.g., the resulting database state) is equal to the outcome of its transactions executed serially, i.e. without overlapping in time. Transactions are normally executed concurrently (they overlap), since this is the most efficient way. </a:t>
            </a:r>
            <a:r>
              <a:rPr lang="en-US" dirty="0" err="1"/>
              <a:t>Serializability</a:t>
            </a:r>
            <a:r>
              <a:rPr lang="en-US" dirty="0"/>
              <a:t> is the major correctness criterion for concurrent transactions' executions. It is considered the highest level of </a:t>
            </a:r>
            <a:r>
              <a:rPr lang="en-US" dirty="0">
                <a:hlinkClick r:id="rId13" tooltip="Isolation (computer science)"/>
              </a:rPr>
              <a:t>isolation</a:t>
            </a:r>
            <a:r>
              <a:rPr lang="en-US" dirty="0"/>
              <a:t> between </a:t>
            </a:r>
            <a:r>
              <a:rPr lang="en-US" dirty="0">
                <a:hlinkClick r:id="rId7" tooltip="Database transaction"/>
              </a:rPr>
              <a:t>transactions</a:t>
            </a:r>
            <a:r>
              <a:rPr lang="en-US" dirty="0"/>
              <a:t>, and plays an essential role in </a:t>
            </a:r>
            <a:r>
              <a:rPr lang="en-US" dirty="0">
                <a:hlinkClick r:id="rId2" tooltip="Concurrency control"/>
              </a:rPr>
              <a:t>concurrency control</a:t>
            </a:r>
            <a:r>
              <a:rPr lang="en-US" dirty="0"/>
              <a:t>. As such it is supported in all general purpose database systems.”</a:t>
            </a:r>
            <a:br>
              <a:rPr lang="en-US" dirty="0"/>
            </a:br>
            <a:r>
              <a:rPr lang="en-US" dirty="0"/>
              <a:t>(https://</a:t>
            </a:r>
            <a:r>
              <a:rPr lang="en-US" dirty="0" err="1"/>
              <a:t>en.wikipedia.org</a:t>
            </a:r>
            <a:r>
              <a:rPr lang="en-US" dirty="0"/>
              <a:t>/wiki/</a:t>
            </a:r>
            <a:r>
              <a:rPr lang="en-US" dirty="0" err="1"/>
              <a:t>Serializability</a:t>
            </a:r>
            <a:r>
              <a:rPr lang="en-US" dirty="0"/>
              <a:t>) </a:t>
            </a:r>
          </a:p>
        </p:txBody>
      </p:sp>
      <p:sp>
        <p:nvSpPr>
          <p:cNvPr id="2" name="Title 1"/>
          <p:cNvSpPr>
            <a:spLocks noGrp="1"/>
          </p:cNvSpPr>
          <p:nvPr>
            <p:ph type="title"/>
          </p:nvPr>
        </p:nvSpPr>
        <p:spPr/>
        <p:txBody>
          <a:bodyPr/>
          <a:lstStyle/>
          <a:p>
            <a:r>
              <a:rPr lang="en-US" dirty="0"/>
              <a:t>Serializability</a:t>
            </a:r>
          </a:p>
        </p:txBody>
      </p:sp>
    </p:spTree>
    <p:extLst>
      <p:ext uri="{BB962C8B-B14F-4D97-AF65-F5344CB8AC3E}">
        <p14:creationId xmlns:p14="http://schemas.microsoft.com/office/powerpoint/2010/main" val="19263665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305608" y="590550"/>
            <a:ext cx="4672728" cy="3818828"/>
          </a:xfrm>
          <a:prstGeom prst="rect">
            <a:avLst/>
          </a:prstGeom>
        </p:spPr>
      </p:pic>
      <p:sp>
        <p:nvSpPr>
          <p:cNvPr id="7" name="Content Placeholder 6"/>
          <p:cNvSpPr>
            <a:spLocks noGrp="1"/>
          </p:cNvSpPr>
          <p:nvPr>
            <p:ph idx="1"/>
          </p:nvPr>
        </p:nvSpPr>
        <p:spPr>
          <a:xfrm>
            <a:off x="152400" y="590550"/>
            <a:ext cx="4038600" cy="4038600"/>
          </a:xfrm>
        </p:spPr>
        <p:txBody>
          <a:bodyPr>
            <a:normAutofit/>
          </a:bodyPr>
          <a:lstStyle/>
          <a:p>
            <a:pPr marL="0" indent="0">
              <a:lnSpc>
                <a:spcPct val="120000"/>
              </a:lnSpc>
              <a:spcBef>
                <a:spcPts val="0"/>
              </a:spcBef>
              <a:spcAft>
                <a:spcPts val="200"/>
              </a:spcAft>
              <a:buNone/>
            </a:pPr>
            <a:r>
              <a:rPr lang="en-US" sz="1800" dirty="0"/>
              <a:t>Implementation Subsystems</a:t>
            </a:r>
          </a:p>
          <a:p>
            <a:pPr>
              <a:lnSpc>
                <a:spcPct val="120000"/>
              </a:lnSpc>
              <a:spcBef>
                <a:spcPts val="0"/>
              </a:spcBef>
              <a:spcAft>
                <a:spcPts val="200"/>
              </a:spcAft>
            </a:pPr>
            <a:r>
              <a:rPr lang="en-US" sz="1200" i="1" dirty="0">
                <a:solidFill>
                  <a:srgbClr val="444444"/>
                </a:solidFill>
              </a:rPr>
              <a:t>Query processor</a:t>
            </a:r>
            <a:r>
              <a:rPr lang="en-US" sz="1200" dirty="0">
                <a:solidFill>
                  <a:srgbClr val="444444"/>
                </a:solidFill>
              </a:rPr>
              <a:t> schedules and executes queries.</a:t>
            </a:r>
          </a:p>
          <a:p>
            <a:pPr>
              <a:lnSpc>
                <a:spcPct val="120000"/>
              </a:lnSpc>
              <a:spcBef>
                <a:spcPts val="0"/>
              </a:spcBef>
              <a:spcAft>
                <a:spcPts val="200"/>
              </a:spcAft>
            </a:pPr>
            <a:r>
              <a:rPr lang="en-US" sz="1200" i="1" dirty="0">
                <a:solidFill>
                  <a:srgbClr val="444444"/>
                </a:solidFill>
              </a:rPr>
              <a:t>Buffer manager </a:t>
            </a:r>
            <a:r>
              <a:rPr lang="en-US" sz="1200" dirty="0">
                <a:solidFill>
                  <a:srgbClr val="444444"/>
                </a:solidFill>
              </a:rPr>
              <a:t>controls reading/writing blocks/frames to/from disk.</a:t>
            </a:r>
          </a:p>
          <a:p>
            <a:pPr>
              <a:lnSpc>
                <a:spcPct val="120000"/>
              </a:lnSpc>
              <a:spcBef>
                <a:spcPts val="0"/>
              </a:spcBef>
              <a:spcAft>
                <a:spcPts val="200"/>
              </a:spcAft>
            </a:pPr>
            <a:r>
              <a:rPr lang="en-US" sz="1200" i="1" dirty="0">
                <a:solidFill>
                  <a:srgbClr val="444444"/>
                </a:solidFill>
              </a:rPr>
              <a:t>Log manager </a:t>
            </a:r>
            <a:r>
              <a:rPr lang="en-US" sz="1200" dirty="0">
                <a:solidFill>
                  <a:srgbClr val="444444"/>
                </a:solidFill>
              </a:rPr>
              <a:t>journals/records events to disk (log), e.g.</a:t>
            </a:r>
          </a:p>
          <a:p>
            <a:pPr lvl="1">
              <a:lnSpc>
                <a:spcPct val="120000"/>
              </a:lnSpc>
              <a:spcBef>
                <a:spcPts val="0"/>
              </a:spcBef>
              <a:spcAft>
                <a:spcPts val="200"/>
              </a:spcAft>
            </a:pPr>
            <a:r>
              <a:rPr lang="en-US" sz="1200" dirty="0">
                <a:solidFill>
                  <a:srgbClr val="444444"/>
                </a:solidFill>
              </a:rPr>
              <a:t>Transaction start/commit/abort</a:t>
            </a:r>
          </a:p>
          <a:p>
            <a:pPr lvl="1">
              <a:lnSpc>
                <a:spcPct val="120000"/>
              </a:lnSpc>
              <a:spcBef>
                <a:spcPts val="0"/>
              </a:spcBef>
              <a:spcAft>
                <a:spcPts val="200"/>
              </a:spcAft>
            </a:pPr>
            <a:r>
              <a:rPr lang="en-US" sz="1200" dirty="0">
                <a:solidFill>
                  <a:srgbClr val="444444"/>
                </a:solidFill>
              </a:rPr>
              <a:t>Transaction update of a block and previous value of data.</a:t>
            </a:r>
          </a:p>
          <a:p>
            <a:pPr>
              <a:lnSpc>
                <a:spcPct val="120000"/>
              </a:lnSpc>
              <a:spcBef>
                <a:spcPts val="0"/>
              </a:spcBef>
              <a:spcAft>
                <a:spcPts val="200"/>
              </a:spcAft>
            </a:pPr>
            <a:r>
              <a:rPr lang="en-US" sz="1200" i="1" dirty="0">
                <a:solidFill>
                  <a:srgbClr val="FF0000"/>
                </a:solidFill>
              </a:rPr>
              <a:t>Transaction manager </a:t>
            </a:r>
            <a:r>
              <a:rPr lang="en-US" sz="1200" dirty="0">
                <a:solidFill>
                  <a:srgbClr val="FF0000"/>
                </a:solidFill>
              </a:rPr>
              <a:t>coordinates query </a:t>
            </a:r>
            <a:r>
              <a:rPr lang="en-US" sz="1200" b="1" u="sng" dirty="0">
                <a:solidFill>
                  <a:srgbClr val="FF0000"/>
                </a:solidFill>
              </a:rPr>
              <a:t>scheduling</a:t>
            </a:r>
            <a:r>
              <a:rPr lang="en-US" sz="1200" dirty="0">
                <a:solidFill>
                  <a:srgbClr val="FF0000"/>
                </a:solidFill>
              </a:rPr>
              <a:t>, buffer read/write and logging to ensure ACID.</a:t>
            </a:r>
          </a:p>
          <a:p>
            <a:pPr>
              <a:lnSpc>
                <a:spcPct val="120000"/>
              </a:lnSpc>
              <a:spcBef>
                <a:spcPts val="0"/>
              </a:spcBef>
              <a:spcAft>
                <a:spcPts val="200"/>
              </a:spcAft>
            </a:pPr>
            <a:r>
              <a:rPr lang="en-US" sz="1200" i="1" dirty="0">
                <a:solidFill>
                  <a:srgbClr val="444444"/>
                </a:solidFill>
              </a:rPr>
              <a:t>Recovery manager</a:t>
            </a:r>
            <a:r>
              <a:rPr lang="en-US" sz="1200" dirty="0">
                <a:solidFill>
                  <a:srgbClr val="444444"/>
                </a:solidFill>
              </a:rPr>
              <a:t> processes log to ensure ACID even after transaction or system failures.</a:t>
            </a:r>
          </a:p>
          <a:p>
            <a:pPr>
              <a:lnSpc>
                <a:spcPct val="120000"/>
              </a:lnSpc>
              <a:spcBef>
                <a:spcPts val="0"/>
              </a:spcBef>
              <a:spcAft>
                <a:spcPts val="200"/>
              </a:spcAft>
            </a:pPr>
            <a:r>
              <a:rPr lang="en-US" sz="1200" i="1" dirty="0">
                <a:solidFill>
                  <a:srgbClr val="444444"/>
                </a:solidFill>
              </a:rPr>
              <a:t>Log</a:t>
            </a:r>
            <a:r>
              <a:rPr lang="en-US" sz="1200" dirty="0">
                <a:solidFill>
                  <a:srgbClr val="444444"/>
                </a:solidFill>
              </a:rPr>
              <a:t> is a special type of block file used by the system to optimize performance and ensure ACID.</a:t>
            </a:r>
          </a:p>
        </p:txBody>
      </p:sp>
      <p:sp>
        <p:nvSpPr>
          <p:cNvPr id="2" name="Title 1"/>
          <p:cNvSpPr>
            <a:spLocks noGrp="1"/>
          </p:cNvSpPr>
          <p:nvPr>
            <p:ph type="title"/>
          </p:nvPr>
        </p:nvSpPr>
        <p:spPr/>
        <p:txBody>
          <a:bodyPr/>
          <a:lstStyle/>
          <a:p>
            <a:r>
              <a:rPr lang="en-US" dirty="0"/>
              <a:t>DBMS ACID Implementation</a:t>
            </a:r>
          </a:p>
        </p:txBody>
      </p:sp>
      <p:sp>
        <p:nvSpPr>
          <p:cNvPr id="4" name="TextBox 3"/>
          <p:cNvSpPr txBox="1"/>
          <p:nvPr/>
        </p:nvSpPr>
        <p:spPr>
          <a:xfrm>
            <a:off x="6086693" y="4400550"/>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ＭＳ Ｐゴシック" charset="-128"/>
                <a:cs typeface="+mn-cs"/>
              </a:rPr>
              <a:t>Garcia-Molina et al., p. 846</a:t>
            </a:r>
          </a:p>
        </p:txBody>
      </p:sp>
      <p:sp>
        <p:nvSpPr>
          <p:cNvPr id="3" name="Rectangle 2"/>
          <p:cNvSpPr/>
          <p:nvPr/>
        </p:nvSpPr>
        <p:spPr>
          <a:xfrm>
            <a:off x="6030621" y="649857"/>
            <a:ext cx="1222702" cy="698739"/>
          </a:xfrm>
          <a:prstGeom prst="rect">
            <a:avLst/>
          </a:prstGeom>
          <a:noFill/>
          <a:ln w="38100">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22961458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Schedule</a:t>
            </a:r>
          </a:p>
        </p:txBody>
      </p:sp>
      <p:pic>
        <p:nvPicPr>
          <p:cNvPr id="3" name="Picture 2"/>
          <p:cNvPicPr>
            <a:picLocks noChangeAspect="1"/>
          </p:cNvPicPr>
          <p:nvPr/>
        </p:nvPicPr>
        <p:blipFill>
          <a:blip r:embed="rId2"/>
          <a:stretch>
            <a:fillRect/>
          </a:stretch>
        </p:blipFill>
        <p:spPr>
          <a:xfrm>
            <a:off x="304800" y="474616"/>
            <a:ext cx="7189810" cy="4154534"/>
          </a:xfrm>
          <a:prstGeom prst="rect">
            <a:avLst/>
          </a:prstGeom>
        </p:spPr>
      </p:pic>
      <p:sp>
        <p:nvSpPr>
          <p:cNvPr id="4" name="TextBox 3"/>
          <p:cNvSpPr txBox="1"/>
          <p:nvPr/>
        </p:nvSpPr>
        <p:spPr>
          <a:xfrm>
            <a:off x="5940163" y="4266912"/>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a:ln>
                  <a:noFill/>
                </a:ln>
                <a:solidFill>
                  <a:prstClr val="black"/>
                </a:solidFill>
                <a:effectLst/>
                <a:uLnTx/>
                <a:uFillTx/>
                <a:latin typeface="Calibri"/>
                <a:ea typeface="ＭＳ Ｐゴシック" charset="-128"/>
                <a:cs typeface="+mn-cs"/>
              </a:rPr>
              <a:t>Garcia-Molina et al.</a:t>
            </a:r>
            <a:endParaRPr kumimoji="0" lang="en-US" sz="1400" b="0" i="0" u="none" strike="noStrike" kern="1200" cap="none" spc="0" normalizeH="0" baseline="0" noProof="0" dirty="0" err="1">
              <a:ln>
                <a:noFill/>
              </a:ln>
              <a:solidFill>
                <a:prstClr val="black"/>
              </a:solidFill>
              <a:effectLst/>
              <a:uLnTx/>
              <a:uFillTx/>
              <a:latin typeface="Calibri"/>
              <a:ea typeface="ＭＳ Ｐゴシック" charset="-128"/>
              <a:cs typeface="+mn-cs"/>
            </a:endParaRPr>
          </a:p>
        </p:txBody>
      </p:sp>
      <p:sp>
        <p:nvSpPr>
          <p:cNvPr id="5" name="TextBox 4">
            <a:extLst>
              <a:ext uri="{FF2B5EF4-FFF2-40B4-BE49-F238E27FC236}">
                <a16:creationId xmlns:a16="http://schemas.microsoft.com/office/drawing/2014/main" id="{7429F2EA-89A1-CD5D-F3FA-1FF964EFEEF8}"/>
              </a:ext>
            </a:extLst>
          </p:cNvPr>
          <p:cNvSpPr txBox="1"/>
          <p:nvPr/>
        </p:nvSpPr>
        <p:spPr>
          <a:xfrm>
            <a:off x="6705600" y="2419350"/>
            <a:ext cx="753732" cy="646331"/>
          </a:xfrm>
          <a:prstGeom prst="rect">
            <a:avLst/>
          </a:prstGeom>
          <a:noFill/>
        </p:spPr>
        <p:txBody>
          <a:bodyPr wrap="none" rtlCol="0">
            <a:spAutoFit/>
          </a:bodyPr>
          <a:lstStyle/>
          <a:p>
            <a:r>
              <a:rPr lang="en-US" dirty="0"/>
              <a:t>T1, T2</a:t>
            </a:r>
          </a:p>
          <a:p>
            <a:r>
              <a:rPr lang="en-US" dirty="0"/>
              <a:t>T2, T1</a:t>
            </a:r>
          </a:p>
        </p:txBody>
      </p:sp>
    </p:spTree>
    <p:extLst>
      <p:ext uri="{BB962C8B-B14F-4D97-AF65-F5344CB8AC3E}">
        <p14:creationId xmlns:p14="http://schemas.microsoft.com/office/powerpoint/2010/main" val="15075306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392853" y="196172"/>
            <a:ext cx="5670913" cy="4352853"/>
          </a:xfrm>
          <a:prstGeom prst="rect">
            <a:avLst/>
          </a:prstGeom>
        </p:spPr>
      </p:pic>
      <p:sp>
        <p:nvSpPr>
          <p:cNvPr id="5" name="Content Placeholder 4"/>
          <p:cNvSpPr>
            <a:spLocks noGrp="1"/>
          </p:cNvSpPr>
          <p:nvPr>
            <p:ph idx="1"/>
          </p:nvPr>
        </p:nvSpPr>
        <p:spPr/>
        <p:txBody>
          <a:bodyPr>
            <a:normAutofit/>
          </a:bodyPr>
          <a:lstStyle/>
          <a:p>
            <a:r>
              <a:rPr lang="en-US" sz="1600" dirty="0"/>
              <a:t>Assume there are three</a:t>
            </a:r>
          </a:p>
          <a:p>
            <a:pPr lvl="1"/>
            <a:r>
              <a:rPr lang="en-US" sz="1400" dirty="0"/>
              <a:t>concurrently executing transactions</a:t>
            </a:r>
          </a:p>
          <a:p>
            <a:pPr lvl="1"/>
            <a:r>
              <a:rPr lang="en-US" sz="1400" dirty="0"/>
              <a:t>T1, T2 and T3</a:t>
            </a:r>
          </a:p>
          <a:p>
            <a:r>
              <a:rPr lang="en-US" sz="1600" dirty="0"/>
              <a:t>The transaction manager</a:t>
            </a:r>
          </a:p>
          <a:p>
            <a:pPr lvl="1"/>
            <a:r>
              <a:rPr lang="en-US" sz="1400" dirty="0"/>
              <a:t>Enables concurrent execution</a:t>
            </a:r>
          </a:p>
          <a:p>
            <a:pPr lvl="1"/>
            <a:r>
              <a:rPr lang="en-US" sz="1400" dirty="0"/>
              <a:t>But schedules individual operations</a:t>
            </a:r>
          </a:p>
          <a:p>
            <a:pPr lvl="1"/>
            <a:r>
              <a:rPr lang="en-US" sz="1400" dirty="0"/>
              <a:t>To ensure that the final DB state</a:t>
            </a:r>
          </a:p>
          <a:p>
            <a:pPr lvl="1"/>
            <a:r>
              <a:rPr lang="en-US" sz="1400" dirty="0"/>
              <a:t>Is </a:t>
            </a:r>
            <a:r>
              <a:rPr lang="en-US" sz="1400" i="1" dirty="0"/>
              <a:t>equivalent</a:t>
            </a:r>
            <a:r>
              <a:rPr lang="en-US" sz="1400" dirty="0"/>
              <a:t> to one of the following schedules</a:t>
            </a:r>
          </a:p>
          <a:p>
            <a:pPr lvl="2"/>
            <a:r>
              <a:rPr lang="en-US" sz="1200" dirty="0"/>
              <a:t>T1, T2, T3</a:t>
            </a:r>
          </a:p>
          <a:p>
            <a:pPr lvl="2"/>
            <a:r>
              <a:rPr lang="en-US" sz="1200" dirty="0"/>
              <a:t>T1, T3, T2</a:t>
            </a:r>
          </a:p>
          <a:p>
            <a:pPr lvl="2"/>
            <a:r>
              <a:rPr lang="en-US" sz="1200" dirty="0"/>
              <a:t>T2, T1, T3</a:t>
            </a:r>
          </a:p>
          <a:p>
            <a:pPr lvl="2"/>
            <a:r>
              <a:rPr lang="en-US" sz="1200" dirty="0"/>
              <a:t>T2, T3, T1</a:t>
            </a:r>
          </a:p>
          <a:p>
            <a:pPr lvl="2"/>
            <a:r>
              <a:rPr lang="en-US" sz="1200" dirty="0"/>
              <a:t>T3, T1, T2</a:t>
            </a:r>
          </a:p>
          <a:p>
            <a:pPr lvl="2"/>
            <a:r>
              <a:rPr lang="en-US" sz="1200" dirty="0"/>
              <a:t>T3, T2, T1</a:t>
            </a:r>
          </a:p>
          <a:p>
            <a:pPr marL="688975" lvl="2" indent="0">
              <a:buNone/>
            </a:pPr>
            <a:r>
              <a:rPr lang="en-US" sz="1200" dirty="0"/>
              <a:t>Concurrent execution was </a:t>
            </a:r>
            <a:r>
              <a:rPr lang="en-US" sz="1200" i="1" dirty="0"/>
              <a:t>serializable.</a:t>
            </a:r>
            <a:endParaRPr lang="en-US" sz="1200" dirty="0"/>
          </a:p>
          <a:p>
            <a:pPr lvl="2"/>
            <a:endParaRPr lang="en-US" sz="1200" dirty="0"/>
          </a:p>
        </p:txBody>
      </p:sp>
      <p:sp>
        <p:nvSpPr>
          <p:cNvPr id="2" name="Title 1"/>
          <p:cNvSpPr>
            <a:spLocks noGrp="1"/>
          </p:cNvSpPr>
          <p:nvPr>
            <p:ph type="title"/>
          </p:nvPr>
        </p:nvSpPr>
        <p:spPr/>
        <p:txBody>
          <a:bodyPr/>
          <a:lstStyle/>
          <a:p>
            <a:r>
              <a:rPr lang="en-US" dirty="0"/>
              <a:t>Serializable</a:t>
            </a:r>
          </a:p>
        </p:txBody>
      </p:sp>
    </p:spTree>
    <p:extLst>
      <p:ext uri="{BB962C8B-B14F-4D97-AF65-F5344CB8AC3E}">
        <p14:creationId xmlns:p14="http://schemas.microsoft.com/office/powerpoint/2010/main" val="23545618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a:lnSpc>
                <a:spcPct val="120000"/>
              </a:lnSpc>
              <a:spcBef>
                <a:spcPts val="0"/>
              </a:spcBef>
              <a:spcAft>
                <a:spcPts val="200"/>
              </a:spcAft>
            </a:pPr>
            <a:r>
              <a:rPr lang="en-US" b="1" dirty="0"/>
              <a:t>Serializability</a:t>
            </a:r>
            <a:r>
              <a:rPr lang="en-US" dirty="0"/>
              <a:t> is used to keep the data in the data item in a consistent state. Serializability is a property of a transaction </a:t>
            </a:r>
            <a:r>
              <a:rPr lang="en-US" dirty="0">
                <a:hlinkClick r:id="rId2" tooltip="Schedule (computer science)"/>
              </a:rPr>
              <a:t>schedule</a:t>
            </a:r>
            <a:r>
              <a:rPr lang="en-US" dirty="0"/>
              <a:t> (history). It relates to the </a:t>
            </a:r>
            <a:r>
              <a:rPr lang="en-US" i="1" dirty="0">
                <a:hlinkClick r:id="rId3" tooltip="Isolation (database systems)"/>
              </a:rPr>
              <a:t>isolation</a:t>
            </a:r>
            <a:r>
              <a:rPr lang="en-US" dirty="0"/>
              <a:t> property of a </a:t>
            </a:r>
            <a:r>
              <a:rPr lang="en-US" dirty="0">
                <a:hlinkClick r:id="rId4" tooltip="Database transaction"/>
              </a:rPr>
              <a:t>database transaction</a:t>
            </a:r>
            <a:r>
              <a:rPr lang="en-US" dirty="0"/>
              <a:t>.</a:t>
            </a:r>
          </a:p>
          <a:p>
            <a:pPr>
              <a:lnSpc>
                <a:spcPct val="120000"/>
              </a:lnSpc>
              <a:spcBef>
                <a:spcPts val="0"/>
              </a:spcBef>
              <a:spcAft>
                <a:spcPts val="200"/>
              </a:spcAft>
            </a:pPr>
            <a:r>
              <a:rPr lang="en-US" b="1" dirty="0"/>
              <a:t>Serializability</a:t>
            </a:r>
            <a:r>
              <a:rPr lang="en-US" dirty="0"/>
              <a:t> of a schedule means equivalence (in the outcome, the database state, data values) to a </a:t>
            </a:r>
            <a:r>
              <a:rPr lang="en-US" i="1" dirty="0"/>
              <a:t>serial schedule</a:t>
            </a:r>
            <a:r>
              <a:rPr lang="en-US" dirty="0"/>
              <a:t> (i.e., sequential with no transaction overlap in time) with the same transactions. It is the major criterion for the correctness of concurrent transactions' schedule, and thus supported in all general purpose database systems.</a:t>
            </a:r>
          </a:p>
          <a:p>
            <a:pPr>
              <a:lnSpc>
                <a:spcPct val="120000"/>
              </a:lnSpc>
              <a:spcBef>
                <a:spcPts val="0"/>
              </a:spcBef>
              <a:spcAft>
                <a:spcPts val="200"/>
              </a:spcAft>
            </a:pPr>
            <a:r>
              <a:rPr lang="en-US" b="1" dirty="0"/>
              <a:t>The rationale behind serializability</a:t>
            </a:r>
            <a:r>
              <a:rPr lang="en-US" dirty="0"/>
              <a:t> is the following:</a:t>
            </a:r>
          </a:p>
          <a:p>
            <a:pPr lvl="1">
              <a:lnSpc>
                <a:spcPct val="120000"/>
              </a:lnSpc>
              <a:spcBef>
                <a:spcPts val="0"/>
              </a:spcBef>
              <a:spcAft>
                <a:spcPts val="200"/>
              </a:spcAft>
            </a:pPr>
            <a:r>
              <a:rPr lang="en-US" dirty="0"/>
              <a:t>If each transaction is correct by itself, i.e., meets certain integrity conditions, </a:t>
            </a:r>
          </a:p>
          <a:p>
            <a:pPr lvl="1">
              <a:lnSpc>
                <a:spcPct val="120000"/>
              </a:lnSpc>
              <a:spcBef>
                <a:spcPts val="0"/>
              </a:spcBef>
              <a:spcAft>
                <a:spcPts val="200"/>
              </a:spcAft>
            </a:pPr>
            <a:r>
              <a:rPr lang="en-US" dirty="0"/>
              <a:t>then a schedule that comprises any </a:t>
            </a:r>
            <a:r>
              <a:rPr lang="en-US" i="1" dirty="0"/>
              <a:t>serial</a:t>
            </a:r>
            <a:r>
              <a:rPr lang="en-US" dirty="0"/>
              <a:t> execution of these transactions is correct (its transactions still meet their conditions): </a:t>
            </a:r>
          </a:p>
          <a:p>
            <a:pPr lvl="2">
              <a:lnSpc>
                <a:spcPct val="120000"/>
              </a:lnSpc>
              <a:spcBef>
                <a:spcPts val="0"/>
              </a:spcBef>
              <a:spcAft>
                <a:spcPts val="200"/>
              </a:spcAft>
            </a:pPr>
            <a:r>
              <a:rPr lang="en-US" dirty="0"/>
              <a:t>"Serial" means that transactions do not overlap in time and cannot interfere with each other, </a:t>
            </a:r>
            <a:r>
              <a:rPr lang="en-US" dirty="0" err="1"/>
              <a:t>i.e</a:t>
            </a:r>
            <a:r>
              <a:rPr lang="en-US" dirty="0"/>
              <a:t>, complete </a:t>
            </a:r>
            <a:r>
              <a:rPr lang="en-US" i="1" dirty="0"/>
              <a:t>isolation</a:t>
            </a:r>
            <a:r>
              <a:rPr lang="en-US" dirty="0"/>
              <a:t> between each other exists.</a:t>
            </a:r>
          </a:p>
          <a:p>
            <a:pPr lvl="2">
              <a:lnSpc>
                <a:spcPct val="120000"/>
              </a:lnSpc>
              <a:spcBef>
                <a:spcPts val="0"/>
              </a:spcBef>
              <a:spcAft>
                <a:spcPts val="200"/>
              </a:spcAft>
            </a:pPr>
            <a:r>
              <a:rPr lang="en-US" dirty="0"/>
              <a:t>Any order of the transactions is legitimate, (</a:t>
            </a:r>
            <a:r>
              <a:rPr lang="mr-IN" dirty="0"/>
              <a:t>…</a:t>
            </a:r>
            <a:r>
              <a:rPr lang="en-US" dirty="0"/>
              <a:t>) </a:t>
            </a:r>
          </a:p>
          <a:p>
            <a:pPr lvl="2">
              <a:lnSpc>
                <a:spcPct val="120000"/>
              </a:lnSpc>
              <a:spcBef>
                <a:spcPts val="0"/>
              </a:spcBef>
              <a:spcAft>
                <a:spcPts val="200"/>
              </a:spcAft>
            </a:pPr>
            <a:r>
              <a:rPr lang="en-US" dirty="0"/>
              <a:t>As a result, a schedule that comprises any execution (not necessarily serial) that is equivalent (in its outcome) to any serial execution of these transactions, is correct.</a:t>
            </a:r>
          </a:p>
        </p:txBody>
      </p:sp>
      <p:sp>
        <p:nvSpPr>
          <p:cNvPr id="2" name="Title 1"/>
          <p:cNvSpPr>
            <a:spLocks noGrp="1"/>
          </p:cNvSpPr>
          <p:nvPr>
            <p:ph type="title"/>
          </p:nvPr>
        </p:nvSpPr>
        <p:spPr/>
        <p:txBody>
          <a:bodyPr/>
          <a:lstStyle/>
          <a:p>
            <a:r>
              <a:rPr lang="en-US" dirty="0" err="1"/>
              <a:t>Serializability</a:t>
            </a:r>
            <a:r>
              <a:rPr lang="en-US" dirty="0"/>
              <a:t> (</a:t>
            </a:r>
            <a:r>
              <a:rPr lang="en-US" sz="2000" dirty="0" err="1"/>
              <a:t>en.wikipedia.org</a:t>
            </a:r>
            <a:r>
              <a:rPr lang="en-US" sz="2000" dirty="0"/>
              <a:t>/wiki/</a:t>
            </a:r>
            <a:r>
              <a:rPr lang="en-US" sz="2000" dirty="0" err="1"/>
              <a:t>Serializability</a:t>
            </a:r>
            <a:r>
              <a:rPr lang="en-US" sz="2000" dirty="0"/>
              <a:t>)</a:t>
            </a:r>
          </a:p>
        </p:txBody>
      </p:sp>
    </p:spTree>
    <p:extLst>
      <p:ext uri="{BB962C8B-B14F-4D97-AF65-F5344CB8AC3E}">
        <p14:creationId xmlns:p14="http://schemas.microsoft.com/office/powerpoint/2010/main" val="5385351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485900" y="171450"/>
            <a:ext cx="5829300" cy="828675"/>
          </a:xfrm>
          <a:noFill/>
          <a:ln/>
        </p:spPr>
        <p:txBody>
          <a:bodyPr/>
          <a:lstStyle/>
          <a:p>
            <a:r>
              <a:rPr lang="en-US" altLang="en-US"/>
              <a:t>Lock-Based Concurrency Control</a:t>
            </a:r>
          </a:p>
        </p:txBody>
      </p:sp>
      <p:sp>
        <p:nvSpPr>
          <p:cNvPr id="21507" name="Rectangle 3"/>
          <p:cNvSpPr>
            <a:spLocks noGrp="1" noChangeArrowheads="1"/>
          </p:cNvSpPr>
          <p:nvPr>
            <p:ph type="body" idx="1"/>
          </p:nvPr>
        </p:nvSpPr>
        <p:spPr>
          <a:xfrm>
            <a:off x="302508" y="920846"/>
            <a:ext cx="8394604" cy="3886200"/>
          </a:xfrm>
          <a:noFill/>
          <a:ln/>
        </p:spPr>
        <p:txBody>
          <a:bodyPr/>
          <a:lstStyle/>
          <a:p>
            <a:pPr>
              <a:lnSpc>
                <a:spcPct val="90000"/>
              </a:lnSpc>
            </a:pPr>
            <a:r>
              <a:rPr lang="en-US" altLang="en-US" i="1" u="sng" dirty="0">
                <a:solidFill>
                  <a:schemeClr val="accent2"/>
                </a:solidFill>
              </a:rPr>
              <a:t>Strict Two-phase Locking (Strict 2PL) Protocol</a:t>
            </a:r>
            <a:r>
              <a:rPr lang="en-US" altLang="en-US" dirty="0"/>
              <a:t>:</a:t>
            </a:r>
          </a:p>
          <a:p>
            <a:pPr lvl="1">
              <a:lnSpc>
                <a:spcPct val="90000"/>
              </a:lnSpc>
              <a:buSzPct val="75000"/>
            </a:pPr>
            <a:r>
              <a:rPr lang="en-US" altLang="en-US" dirty="0"/>
              <a:t>Each </a:t>
            </a:r>
            <a:r>
              <a:rPr lang="en-US" altLang="en-US" dirty="0" err="1"/>
              <a:t>Xact</a:t>
            </a:r>
            <a:r>
              <a:rPr lang="en-US" altLang="en-US" dirty="0"/>
              <a:t> must obtain a </a:t>
            </a:r>
            <a:r>
              <a:rPr lang="en-US" altLang="en-US" dirty="0">
                <a:solidFill>
                  <a:schemeClr val="accent2"/>
                </a:solidFill>
              </a:rPr>
              <a:t>S (</a:t>
            </a:r>
            <a:r>
              <a:rPr lang="en-US" altLang="en-US" i="1" dirty="0">
                <a:solidFill>
                  <a:schemeClr val="accent2"/>
                </a:solidFill>
              </a:rPr>
              <a:t>shared</a:t>
            </a:r>
            <a:r>
              <a:rPr lang="en-US" altLang="en-US" dirty="0">
                <a:solidFill>
                  <a:schemeClr val="accent2"/>
                </a:solidFill>
              </a:rPr>
              <a:t>) lock </a:t>
            </a:r>
            <a:r>
              <a:rPr lang="en-US" altLang="en-US" dirty="0"/>
              <a:t>on object before reading, and an </a:t>
            </a:r>
            <a:r>
              <a:rPr lang="en-US" altLang="en-US" dirty="0">
                <a:solidFill>
                  <a:schemeClr val="accent2"/>
                </a:solidFill>
              </a:rPr>
              <a:t>X (</a:t>
            </a:r>
            <a:r>
              <a:rPr lang="en-US" altLang="en-US" i="1" dirty="0">
                <a:solidFill>
                  <a:schemeClr val="accent2"/>
                </a:solidFill>
              </a:rPr>
              <a:t>exclusive</a:t>
            </a:r>
            <a:r>
              <a:rPr lang="en-US" altLang="en-US" dirty="0">
                <a:solidFill>
                  <a:schemeClr val="accent2"/>
                </a:solidFill>
              </a:rPr>
              <a:t>) lock </a:t>
            </a:r>
            <a:r>
              <a:rPr lang="en-US" altLang="en-US" dirty="0"/>
              <a:t>on object before writing.</a:t>
            </a:r>
          </a:p>
          <a:p>
            <a:pPr lvl="1">
              <a:lnSpc>
                <a:spcPct val="90000"/>
              </a:lnSpc>
              <a:buSzPct val="75000"/>
            </a:pPr>
            <a:r>
              <a:rPr lang="en-US" altLang="en-US" dirty="0"/>
              <a:t>All locks held by a transaction are released when the transaction completes</a:t>
            </a:r>
          </a:p>
          <a:p>
            <a:pPr lvl="2">
              <a:lnSpc>
                <a:spcPct val="90000"/>
              </a:lnSpc>
              <a:buSzPct val="75000"/>
            </a:pPr>
            <a:r>
              <a:rPr lang="en-US" altLang="en-US" dirty="0">
                <a:solidFill>
                  <a:schemeClr val="accent2"/>
                </a:solidFill>
              </a:rPr>
              <a:t>(Non-strict) 2PL Variant</a:t>
            </a:r>
            <a:r>
              <a:rPr lang="en-US" altLang="en-US" dirty="0"/>
              <a:t>: Release locks anytime, but cannot acquire locks after releasing any lock.</a:t>
            </a:r>
          </a:p>
          <a:p>
            <a:pPr lvl="1">
              <a:lnSpc>
                <a:spcPct val="90000"/>
              </a:lnSpc>
              <a:buSzPct val="75000"/>
            </a:pPr>
            <a:r>
              <a:rPr lang="en-US" altLang="en-US" dirty="0"/>
              <a:t> If an </a:t>
            </a:r>
            <a:r>
              <a:rPr lang="en-US" altLang="en-US" dirty="0" err="1"/>
              <a:t>Xact</a:t>
            </a:r>
            <a:r>
              <a:rPr lang="en-US" altLang="en-US" dirty="0"/>
              <a:t> holds an X lock on an object, no other </a:t>
            </a:r>
            <a:r>
              <a:rPr lang="en-US" altLang="en-US" dirty="0" err="1"/>
              <a:t>Xact</a:t>
            </a:r>
            <a:r>
              <a:rPr lang="en-US" altLang="en-US" dirty="0"/>
              <a:t> can get a lock (S or X) on that object.</a:t>
            </a:r>
          </a:p>
          <a:p>
            <a:pPr>
              <a:lnSpc>
                <a:spcPct val="90000"/>
              </a:lnSpc>
            </a:pPr>
            <a:r>
              <a:rPr lang="en-US" altLang="en-US" dirty="0"/>
              <a:t>Strict 2PL allows only serializable schedules.</a:t>
            </a:r>
          </a:p>
          <a:p>
            <a:pPr lvl="1">
              <a:lnSpc>
                <a:spcPct val="90000"/>
              </a:lnSpc>
            </a:pPr>
            <a:r>
              <a:rPr lang="en-US" altLang="en-US" dirty="0"/>
              <a:t>Additionally, it simplifies transaction aborts</a:t>
            </a:r>
          </a:p>
          <a:p>
            <a:pPr lvl="1">
              <a:lnSpc>
                <a:spcPct val="90000"/>
              </a:lnSpc>
            </a:pPr>
            <a:r>
              <a:rPr lang="en-US" altLang="en-US" dirty="0">
                <a:solidFill>
                  <a:schemeClr val="accent2"/>
                </a:solidFill>
              </a:rPr>
              <a:t>(Non-strict) 2PL</a:t>
            </a:r>
            <a:r>
              <a:rPr lang="en-US" altLang="en-US" dirty="0"/>
              <a:t> also allows only serializable schedules, but involves more complex abort processing</a:t>
            </a:r>
          </a:p>
        </p:txBody>
      </p:sp>
    </p:spTree>
    <p:extLst>
      <p:ext uri="{BB962C8B-B14F-4D97-AF65-F5344CB8AC3E}">
        <p14:creationId xmlns:p14="http://schemas.microsoft.com/office/powerpoint/2010/main" val="2647412693"/>
      </p:ext>
    </p:extLst>
  </p:cSld>
  <p:clrMapOvr>
    <a:masterClrMapping/>
  </p:clrMapOvr>
  <p:transition>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noFill/>
          <a:ln/>
        </p:spPr>
        <p:txBody>
          <a:bodyPr/>
          <a:lstStyle/>
          <a:p>
            <a:r>
              <a:rPr lang="en-US" altLang="en-US"/>
              <a:t>Aborting a Transaction</a:t>
            </a:r>
          </a:p>
        </p:txBody>
      </p:sp>
      <p:sp>
        <p:nvSpPr>
          <p:cNvPr id="23555" name="Rectangle 3"/>
          <p:cNvSpPr>
            <a:spLocks noGrp="1" noChangeArrowheads="1"/>
          </p:cNvSpPr>
          <p:nvPr>
            <p:ph type="body" idx="1"/>
          </p:nvPr>
        </p:nvSpPr>
        <p:spPr>
          <a:xfrm>
            <a:off x="302508" y="1200150"/>
            <a:ext cx="8380854" cy="3600450"/>
          </a:xfrm>
          <a:noFill/>
          <a:ln/>
        </p:spPr>
        <p:txBody>
          <a:bodyPr/>
          <a:lstStyle/>
          <a:p>
            <a:r>
              <a:rPr lang="en-US" altLang="en-US" dirty="0"/>
              <a:t>If a transaction </a:t>
            </a:r>
            <a:r>
              <a:rPr lang="en-US" altLang="en-US" i="1" dirty="0" err="1"/>
              <a:t>Ti</a:t>
            </a:r>
            <a:r>
              <a:rPr lang="en-US" altLang="en-US" dirty="0"/>
              <a:t> is aborted, all its actions have to be undone.  Not only that, if </a:t>
            </a:r>
            <a:r>
              <a:rPr lang="en-US" altLang="en-US" i="1" dirty="0" err="1"/>
              <a:t>Tj</a:t>
            </a:r>
            <a:r>
              <a:rPr lang="en-US" altLang="en-US" i="1" dirty="0"/>
              <a:t> </a:t>
            </a:r>
            <a:r>
              <a:rPr lang="en-US" altLang="en-US" dirty="0"/>
              <a:t>reads an object last written by </a:t>
            </a:r>
            <a:r>
              <a:rPr lang="en-US" altLang="en-US" i="1" dirty="0" err="1"/>
              <a:t>Ti</a:t>
            </a:r>
            <a:r>
              <a:rPr lang="en-US" altLang="en-US" dirty="0"/>
              <a:t>,  </a:t>
            </a:r>
            <a:r>
              <a:rPr lang="en-US" altLang="en-US" i="1" dirty="0" err="1"/>
              <a:t>Tj</a:t>
            </a:r>
            <a:r>
              <a:rPr lang="en-US" altLang="en-US" dirty="0"/>
              <a:t> must be aborted as well!</a:t>
            </a:r>
          </a:p>
          <a:p>
            <a:r>
              <a:rPr lang="en-US" altLang="en-US" dirty="0"/>
              <a:t>Most systems avoid such </a:t>
            </a:r>
            <a:r>
              <a:rPr lang="en-US" altLang="en-US" i="1" dirty="0">
                <a:solidFill>
                  <a:schemeClr val="accent2"/>
                </a:solidFill>
              </a:rPr>
              <a:t>cascading aborts</a:t>
            </a:r>
            <a:r>
              <a:rPr lang="en-US" altLang="en-US" dirty="0">
                <a:solidFill>
                  <a:schemeClr val="accent2"/>
                </a:solidFill>
              </a:rPr>
              <a:t> </a:t>
            </a:r>
            <a:r>
              <a:rPr lang="en-US" altLang="en-US" dirty="0"/>
              <a:t>by releasing a transaction’s locks only at commit time.</a:t>
            </a:r>
          </a:p>
          <a:p>
            <a:pPr lvl="1">
              <a:buSzPct val="75000"/>
            </a:pPr>
            <a:r>
              <a:rPr lang="en-US" altLang="en-US" dirty="0"/>
              <a:t>If </a:t>
            </a:r>
            <a:r>
              <a:rPr lang="en-US" altLang="en-US" i="1" dirty="0" err="1"/>
              <a:t>Ti</a:t>
            </a:r>
            <a:r>
              <a:rPr lang="en-US" altLang="en-US" dirty="0"/>
              <a:t> writes an object, </a:t>
            </a:r>
            <a:r>
              <a:rPr lang="en-US" altLang="en-US" i="1" dirty="0" err="1"/>
              <a:t>Tj</a:t>
            </a:r>
            <a:r>
              <a:rPr lang="en-US" altLang="en-US" dirty="0"/>
              <a:t> can read this only after </a:t>
            </a:r>
            <a:r>
              <a:rPr lang="en-US" altLang="en-US" i="1" dirty="0" err="1"/>
              <a:t>Ti</a:t>
            </a:r>
            <a:r>
              <a:rPr lang="en-US" altLang="en-US" dirty="0"/>
              <a:t> commits.</a:t>
            </a:r>
          </a:p>
          <a:p>
            <a:r>
              <a:rPr lang="en-US" altLang="en-US" dirty="0"/>
              <a:t>In order to </a:t>
            </a:r>
            <a:r>
              <a:rPr lang="en-US" altLang="en-US" i="1" dirty="0"/>
              <a:t>undo</a:t>
            </a:r>
            <a:r>
              <a:rPr lang="en-US" altLang="en-US" dirty="0"/>
              <a:t> the actions of an aborted transaction, the DBMS maintains a </a:t>
            </a:r>
            <a:r>
              <a:rPr lang="en-US" altLang="en-US" i="1" dirty="0"/>
              <a:t>log</a:t>
            </a:r>
            <a:r>
              <a:rPr lang="en-US" altLang="en-US" dirty="0"/>
              <a:t> in which every write is recorded.  This mechanism is also used to recover from system crashes:  all active </a:t>
            </a:r>
            <a:r>
              <a:rPr lang="en-US" altLang="en-US" dirty="0" err="1"/>
              <a:t>Xacts</a:t>
            </a:r>
            <a:r>
              <a:rPr lang="en-US" altLang="en-US" dirty="0"/>
              <a:t> at the time of the crash are aborted when the system comes back up.</a:t>
            </a:r>
          </a:p>
        </p:txBody>
      </p:sp>
    </p:spTree>
    <p:extLst>
      <p:ext uri="{BB962C8B-B14F-4D97-AF65-F5344CB8AC3E}">
        <p14:creationId xmlns:p14="http://schemas.microsoft.com/office/powerpoint/2010/main" val="2661131798"/>
      </p:ext>
    </p:extLst>
  </p:cSld>
  <p:clrMapOvr>
    <a:masterClrMapping/>
  </p:clrMapOvr>
  <p:transition>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6298C61-D58E-2BEA-8818-76668DF34B75}"/>
              </a:ext>
            </a:extLst>
          </p:cNvPr>
          <p:cNvSpPr>
            <a:spLocks noGrp="1"/>
          </p:cNvSpPr>
          <p:nvPr>
            <p:ph idx="1"/>
          </p:nvPr>
        </p:nvSpPr>
        <p:spPr/>
        <p:txBody>
          <a:bodyPr/>
          <a:lstStyle/>
          <a:p>
            <a:endParaRPr lang="en-US" dirty="0"/>
          </a:p>
        </p:txBody>
      </p:sp>
      <p:sp>
        <p:nvSpPr>
          <p:cNvPr id="2" name="Title 1"/>
          <p:cNvSpPr>
            <a:spLocks noGrp="1"/>
          </p:cNvSpPr>
          <p:nvPr>
            <p:ph type="title"/>
          </p:nvPr>
        </p:nvSpPr>
        <p:spPr/>
        <p:txBody>
          <a:bodyPr/>
          <a:lstStyle/>
          <a:p>
            <a:r>
              <a:rPr lang="en-US" dirty="0"/>
              <a:t>MySQL (Locking) Isolation</a:t>
            </a:r>
          </a:p>
        </p:txBody>
      </p:sp>
      <p:pic>
        <p:nvPicPr>
          <p:cNvPr id="4" name="Picture 3"/>
          <p:cNvPicPr>
            <a:picLocks noChangeAspect="1"/>
          </p:cNvPicPr>
          <p:nvPr/>
        </p:nvPicPr>
        <p:blipFill>
          <a:blip r:embed="rId2"/>
          <a:stretch>
            <a:fillRect/>
          </a:stretch>
        </p:blipFill>
        <p:spPr>
          <a:xfrm>
            <a:off x="0" y="514350"/>
            <a:ext cx="6649642" cy="3538996"/>
          </a:xfrm>
          <a:prstGeom prst="rect">
            <a:avLst/>
          </a:prstGeom>
        </p:spPr>
      </p:pic>
      <p:pic>
        <p:nvPicPr>
          <p:cNvPr id="5" name="Picture 4"/>
          <p:cNvPicPr>
            <a:picLocks noChangeAspect="1"/>
          </p:cNvPicPr>
          <p:nvPr/>
        </p:nvPicPr>
        <p:blipFill>
          <a:blip r:embed="rId3"/>
          <a:stretch>
            <a:fillRect/>
          </a:stretch>
        </p:blipFill>
        <p:spPr>
          <a:xfrm>
            <a:off x="2685010" y="2647950"/>
            <a:ext cx="6432757" cy="1615669"/>
          </a:xfrm>
          <a:prstGeom prst="rect">
            <a:avLst/>
          </a:prstGeom>
        </p:spPr>
      </p:pic>
    </p:spTree>
    <p:extLst>
      <p:ext uri="{BB962C8B-B14F-4D97-AF65-F5344CB8AC3E}">
        <p14:creationId xmlns:p14="http://schemas.microsoft.com/office/powerpoint/2010/main" val="33110587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marL="0" indent="0">
              <a:spcBef>
                <a:spcPts val="0"/>
              </a:spcBef>
              <a:spcAft>
                <a:spcPts val="300"/>
              </a:spcAft>
              <a:buNone/>
            </a:pPr>
            <a:r>
              <a:rPr lang="en-US" sz="1000" b="1" dirty="0"/>
              <a:t>Not all transaction use cases require 2PL and serializable execution. Databases support a a set of levels.</a:t>
            </a:r>
          </a:p>
          <a:p>
            <a:pPr>
              <a:spcBef>
                <a:spcPts val="0"/>
              </a:spcBef>
              <a:spcAft>
                <a:spcPts val="300"/>
              </a:spcAft>
            </a:pPr>
            <a:r>
              <a:rPr lang="en-US" sz="1000" b="1" dirty="0"/>
              <a:t>Serializable</a:t>
            </a:r>
            <a:endParaRPr lang="en-US" sz="1000" dirty="0"/>
          </a:p>
          <a:p>
            <a:pPr lvl="1">
              <a:spcBef>
                <a:spcPts val="0"/>
              </a:spcBef>
              <a:spcAft>
                <a:spcPts val="300"/>
              </a:spcAft>
            </a:pPr>
            <a:r>
              <a:rPr lang="en-US" sz="900" dirty="0"/>
              <a:t>With a lock-based </a:t>
            </a:r>
            <a:r>
              <a:rPr lang="en-US" sz="900" dirty="0">
                <a:hlinkClick r:id="rId2" tooltip="Concurrency control"/>
              </a:rPr>
              <a:t>concurrency control</a:t>
            </a:r>
            <a:r>
              <a:rPr lang="en-US" sz="900" dirty="0"/>
              <a:t> DBMS implementation, </a:t>
            </a:r>
            <a:r>
              <a:rPr lang="en-US" sz="900" dirty="0">
                <a:hlinkClick r:id="rId3" tooltip="Serializability"/>
              </a:rPr>
              <a:t>serializability</a:t>
            </a:r>
            <a:r>
              <a:rPr lang="en-US" sz="900" dirty="0"/>
              <a:t> requires read and write locks (acquired on selected data) to be released at the end of the transaction. Also </a:t>
            </a:r>
            <a:r>
              <a:rPr lang="en-US" sz="900" i="1" dirty="0"/>
              <a:t>range-locks</a:t>
            </a:r>
            <a:r>
              <a:rPr lang="en-US" sz="900" dirty="0"/>
              <a:t> must be acquired when a </a:t>
            </a:r>
            <a:r>
              <a:rPr lang="en-US" sz="900" dirty="0">
                <a:hlinkClick r:id="rId4" tooltip="Select (SQL)"/>
              </a:rPr>
              <a:t>SELECT</a:t>
            </a:r>
            <a:r>
              <a:rPr lang="en-US" sz="900" dirty="0"/>
              <a:t> query uses a ranged </a:t>
            </a:r>
            <a:r>
              <a:rPr lang="en-US" sz="900" i="1" dirty="0"/>
              <a:t>WHERE</a:t>
            </a:r>
            <a:r>
              <a:rPr lang="en-US" sz="900" dirty="0"/>
              <a:t> clause, especially to avoid the </a:t>
            </a:r>
            <a:r>
              <a:rPr lang="en-US" sz="900" b="1" i="1" dirty="0">
                <a:hlinkClick r:id="rId5" tooltip="Isolation (database systems)"/>
              </a:rPr>
              <a:t>phantom reads</a:t>
            </a:r>
            <a:r>
              <a:rPr lang="en-US" sz="900" dirty="0"/>
              <a:t> phenomenon.</a:t>
            </a:r>
          </a:p>
          <a:p>
            <a:pPr lvl="1">
              <a:spcBef>
                <a:spcPts val="0"/>
              </a:spcBef>
              <a:spcAft>
                <a:spcPts val="300"/>
              </a:spcAft>
            </a:pPr>
            <a:r>
              <a:rPr lang="en-US" sz="900" i="1" dirty="0"/>
              <a:t>The execution of concurrent SQL-transactions at isolation level SERIALIZABLE is guaranteed to be serializable. A serializable execution is defined to be an execution of the operations of concurrently executing SQL-transactions that produces the same effect as some serial execution of those same SQL-transactions. A serial execution is one in which each SQL-transaction executes to completion before the next SQL-transaction begins.</a:t>
            </a:r>
            <a:endParaRPr lang="en-US" sz="900" dirty="0"/>
          </a:p>
          <a:p>
            <a:pPr>
              <a:spcBef>
                <a:spcPts val="0"/>
              </a:spcBef>
              <a:spcAft>
                <a:spcPts val="300"/>
              </a:spcAft>
            </a:pPr>
            <a:r>
              <a:rPr lang="en-US" sz="1000" b="1" dirty="0"/>
              <a:t>Repeatable reads</a:t>
            </a:r>
          </a:p>
          <a:p>
            <a:pPr lvl="1">
              <a:spcBef>
                <a:spcPts val="0"/>
              </a:spcBef>
              <a:spcAft>
                <a:spcPts val="300"/>
              </a:spcAft>
            </a:pPr>
            <a:r>
              <a:rPr lang="en-US" sz="900" dirty="0"/>
              <a:t>In this isolation level, a lock-based </a:t>
            </a:r>
            <a:r>
              <a:rPr lang="en-US" sz="900" dirty="0">
                <a:hlinkClick r:id="rId2" tooltip="Concurrency control"/>
              </a:rPr>
              <a:t>concurrency control</a:t>
            </a:r>
            <a:r>
              <a:rPr lang="en-US" sz="900" dirty="0"/>
              <a:t> DBMS implementation keeps read and write locks (acquired on selected data) until the end of the transaction. However, </a:t>
            </a:r>
            <a:r>
              <a:rPr lang="en-US" sz="900" i="1" dirty="0"/>
              <a:t>range-locks</a:t>
            </a:r>
            <a:r>
              <a:rPr lang="en-US" sz="900" dirty="0"/>
              <a:t> are not managed, so </a:t>
            </a:r>
            <a:r>
              <a:rPr lang="en-US" sz="900" b="1" i="1" dirty="0">
                <a:hlinkClick r:id="rId5" tooltip="Isolation (database systems)"/>
              </a:rPr>
              <a:t>phantom reads</a:t>
            </a:r>
            <a:r>
              <a:rPr lang="en-US" sz="900" dirty="0"/>
              <a:t> can occur.</a:t>
            </a:r>
          </a:p>
          <a:p>
            <a:pPr lvl="1">
              <a:spcBef>
                <a:spcPts val="0"/>
              </a:spcBef>
              <a:spcAft>
                <a:spcPts val="300"/>
              </a:spcAft>
            </a:pPr>
            <a:r>
              <a:rPr lang="en-US" sz="900" dirty="0"/>
              <a:t>Write skew is possible at this isolation level, a phenomenon where two writes are allowed to the same column(s) in a table by two different writers (who have previously read the columns they are updating), resulting in the column having data that is a mix of the two transactions.</a:t>
            </a:r>
            <a:r>
              <a:rPr lang="en-US" sz="900" baseline="30000" dirty="0">
                <a:hlinkClick r:id="rId6"/>
              </a:rPr>
              <a:t>[3]</a:t>
            </a:r>
            <a:r>
              <a:rPr lang="en-US" sz="900" baseline="30000" dirty="0">
                <a:hlinkClick r:id="rId7"/>
              </a:rPr>
              <a:t>[4]</a:t>
            </a:r>
            <a:endParaRPr lang="en-US" sz="900" dirty="0"/>
          </a:p>
          <a:p>
            <a:pPr>
              <a:spcBef>
                <a:spcPts val="0"/>
              </a:spcBef>
              <a:spcAft>
                <a:spcPts val="300"/>
              </a:spcAft>
            </a:pPr>
            <a:r>
              <a:rPr lang="en-US" sz="1000" b="1" dirty="0"/>
              <a:t>Read committed</a:t>
            </a:r>
          </a:p>
          <a:p>
            <a:pPr lvl="1">
              <a:spcBef>
                <a:spcPts val="0"/>
              </a:spcBef>
              <a:spcAft>
                <a:spcPts val="300"/>
              </a:spcAft>
            </a:pPr>
            <a:r>
              <a:rPr lang="en-US" sz="900" dirty="0"/>
              <a:t>In this isolation level, a lock-based </a:t>
            </a:r>
            <a:r>
              <a:rPr lang="en-US" sz="900" dirty="0">
                <a:hlinkClick r:id="rId2" tooltip="Concurrency control"/>
              </a:rPr>
              <a:t>concurrency control</a:t>
            </a:r>
            <a:r>
              <a:rPr lang="en-US" sz="900" dirty="0"/>
              <a:t> DBMS implementation keeps write locks (acquired on selected data) until the end of the transaction, but read locks are released as soon as the </a:t>
            </a:r>
            <a:r>
              <a:rPr lang="en-US" sz="900" dirty="0">
                <a:hlinkClick r:id="rId4" tooltip="Select (SQL)"/>
              </a:rPr>
              <a:t>SELECT</a:t>
            </a:r>
            <a:r>
              <a:rPr lang="en-US" sz="900" dirty="0"/>
              <a:t> operation is performed (so the </a:t>
            </a:r>
            <a:r>
              <a:rPr lang="en-US" sz="900" b="1" i="1" dirty="0">
                <a:hlinkClick r:id="rId8" tooltip="Isolation (database systems)"/>
              </a:rPr>
              <a:t>non-repeatable reads phenomenon</a:t>
            </a:r>
            <a:r>
              <a:rPr lang="en-US" sz="900" dirty="0"/>
              <a:t> can occur in this isolation level). As in the previous level, </a:t>
            </a:r>
            <a:r>
              <a:rPr lang="en-US" sz="900" i="1" dirty="0"/>
              <a:t>range-locks</a:t>
            </a:r>
            <a:r>
              <a:rPr lang="en-US" sz="900" dirty="0"/>
              <a:t> are not managed.</a:t>
            </a:r>
          </a:p>
          <a:p>
            <a:pPr lvl="1">
              <a:spcBef>
                <a:spcPts val="0"/>
              </a:spcBef>
              <a:spcAft>
                <a:spcPts val="300"/>
              </a:spcAft>
            </a:pPr>
            <a:r>
              <a:rPr lang="en-US" sz="900" dirty="0"/>
              <a:t>Putting it in simpler words, read committed is an isolation level that guarantees that any data read is committed at the moment it is read. It simply restricts the reader from seeing any intermediate, uncommitted, 'dirty' read. It makes no promise whatsoever that if the transaction re-issues the read, it will find the same data; data is free to change after it is read.</a:t>
            </a:r>
          </a:p>
          <a:p>
            <a:pPr>
              <a:spcBef>
                <a:spcPts val="0"/>
              </a:spcBef>
              <a:spcAft>
                <a:spcPts val="300"/>
              </a:spcAft>
            </a:pPr>
            <a:r>
              <a:rPr lang="en-US" sz="1000" b="1" dirty="0"/>
              <a:t>Read uncommitted</a:t>
            </a:r>
          </a:p>
          <a:p>
            <a:pPr lvl="1">
              <a:spcBef>
                <a:spcPts val="0"/>
              </a:spcBef>
              <a:spcAft>
                <a:spcPts val="300"/>
              </a:spcAft>
            </a:pPr>
            <a:r>
              <a:rPr lang="en-US" sz="900" dirty="0"/>
              <a:t>This is the </a:t>
            </a:r>
            <a:r>
              <a:rPr lang="en-US" sz="900" i="1" dirty="0"/>
              <a:t>lowest</a:t>
            </a:r>
            <a:r>
              <a:rPr lang="en-US" sz="900" dirty="0"/>
              <a:t> isolation level. In this level, </a:t>
            </a:r>
            <a:r>
              <a:rPr lang="en-US" sz="900" b="1" i="1" dirty="0">
                <a:hlinkClick r:id="rId9" tooltip="Isolation (database systems)"/>
              </a:rPr>
              <a:t>dirty reads</a:t>
            </a:r>
            <a:r>
              <a:rPr lang="en-US" sz="900" dirty="0"/>
              <a:t> are allowed, so one transaction may see </a:t>
            </a:r>
            <a:r>
              <a:rPr lang="en-US" sz="900" i="1" dirty="0"/>
              <a:t>not-yet-committed</a:t>
            </a:r>
            <a:r>
              <a:rPr lang="en-US" sz="900" dirty="0"/>
              <a:t> changes made by other transactions</a:t>
            </a:r>
          </a:p>
        </p:txBody>
      </p:sp>
      <p:sp>
        <p:nvSpPr>
          <p:cNvPr id="2" name="Title 1"/>
          <p:cNvSpPr>
            <a:spLocks noGrp="1"/>
          </p:cNvSpPr>
          <p:nvPr>
            <p:ph type="title"/>
          </p:nvPr>
        </p:nvSpPr>
        <p:spPr/>
        <p:txBody>
          <a:bodyPr/>
          <a:lstStyle/>
          <a:p>
            <a:r>
              <a:rPr lang="en-US" dirty="0"/>
              <a:t>Isolation </a:t>
            </a:r>
            <a:r>
              <a:rPr lang="en-US"/>
              <a:t>Levels  </a:t>
            </a:r>
            <a:r>
              <a:rPr lang="en-US" sz="1200"/>
              <a:t>(</a:t>
            </a:r>
            <a:r>
              <a:rPr lang="en-US" sz="1200" dirty="0"/>
              <a:t>https://</a:t>
            </a:r>
            <a:r>
              <a:rPr lang="en-US" sz="1200" dirty="0" err="1"/>
              <a:t>en.wikipedia.org</a:t>
            </a:r>
            <a:r>
              <a:rPr lang="en-US" sz="1200" dirty="0"/>
              <a:t>/wiki/Isolation_(</a:t>
            </a:r>
            <a:r>
              <a:rPr lang="en-US" sz="1200" dirty="0" err="1"/>
              <a:t>database_systems</a:t>
            </a:r>
            <a:r>
              <a:rPr lang="en-US" sz="1200" dirty="0"/>
              <a:t>)</a:t>
            </a:r>
          </a:p>
        </p:txBody>
      </p:sp>
    </p:spTree>
    <p:extLst>
      <p:ext uri="{BB962C8B-B14F-4D97-AF65-F5344CB8AC3E}">
        <p14:creationId xmlns:p14="http://schemas.microsoft.com/office/powerpoint/2010/main" val="25108121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692D85-786A-4DE0-A1F6-4FE54BC44C87}"/>
              </a:ext>
            </a:extLst>
          </p:cNvPr>
          <p:cNvSpPr>
            <a:spLocks noGrp="1"/>
          </p:cNvSpPr>
          <p:nvPr>
            <p:ph idx="1"/>
          </p:nvPr>
        </p:nvSpPr>
        <p:spPr/>
        <p:txBody>
          <a:bodyPr/>
          <a:lstStyle/>
          <a:p>
            <a:r>
              <a:rPr lang="en-US" dirty="0"/>
              <a:t>R JOIN S</a:t>
            </a:r>
          </a:p>
          <a:p>
            <a:endParaRPr lang="en-US" dirty="0"/>
          </a:p>
          <a:p>
            <a:r>
              <a:rPr lang="en-US" dirty="0"/>
              <a:t>For r in R:</a:t>
            </a:r>
          </a:p>
          <a:p>
            <a:pPr lvl="1"/>
            <a:r>
              <a:rPr lang="en-US" dirty="0"/>
              <a:t>For s in S: (s1, s4, s2, s3,)</a:t>
            </a:r>
          </a:p>
          <a:p>
            <a:pPr lvl="2"/>
            <a:r>
              <a:rPr lang="en-US" dirty="0"/>
              <a:t>Check condition and see if I need to join (r, s).</a:t>
            </a:r>
          </a:p>
        </p:txBody>
      </p:sp>
      <p:sp>
        <p:nvSpPr>
          <p:cNvPr id="3" name="Title 2">
            <a:extLst>
              <a:ext uri="{FF2B5EF4-FFF2-40B4-BE49-F238E27FC236}">
                <a16:creationId xmlns:a16="http://schemas.microsoft.com/office/drawing/2014/main" id="{4B73618D-19D7-A5F2-51DE-5663A827A164}"/>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293449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B6035C87-35FA-374A-9083-75575E10BC47}"/>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Reminder</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A8F99594-F2C9-B2F7-35EA-B02991852305}"/>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4</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 Lecture 11: Module II (4), Normalization, NoSQL (4)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31561730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a:lnSpc>
                <a:spcPct val="120000"/>
              </a:lnSpc>
              <a:spcBef>
                <a:spcPts val="0"/>
              </a:spcBef>
              <a:spcAft>
                <a:spcPts val="200"/>
              </a:spcAft>
            </a:pPr>
            <a:r>
              <a:rPr lang="en-US" dirty="0"/>
              <a:t>We have talked about ACID transactions</a:t>
            </a:r>
          </a:p>
          <a:p>
            <a:pPr lvl="1">
              <a:lnSpc>
                <a:spcPct val="120000"/>
              </a:lnSpc>
              <a:spcBef>
                <a:spcPts val="0"/>
              </a:spcBef>
              <a:spcAft>
                <a:spcPts val="200"/>
              </a:spcAft>
            </a:pPr>
            <a:r>
              <a:rPr lang="en-US" dirty="0"/>
              <a:t>Atomic: A set of writes all occur or none occur.</a:t>
            </a:r>
          </a:p>
          <a:p>
            <a:pPr lvl="1">
              <a:lnSpc>
                <a:spcPct val="120000"/>
              </a:lnSpc>
              <a:spcBef>
                <a:spcPts val="0"/>
              </a:spcBef>
              <a:spcAft>
                <a:spcPts val="200"/>
              </a:spcAft>
            </a:pPr>
            <a:r>
              <a:rPr lang="en-US" dirty="0"/>
              <a:t>Durable: The data “does not disappear,” e.g. write to disk.</a:t>
            </a:r>
          </a:p>
          <a:p>
            <a:pPr lvl="1">
              <a:lnSpc>
                <a:spcPct val="120000"/>
              </a:lnSpc>
              <a:spcBef>
                <a:spcPts val="0"/>
              </a:spcBef>
              <a:spcAft>
                <a:spcPts val="200"/>
              </a:spcAft>
            </a:pPr>
            <a:r>
              <a:rPr lang="en-US" dirty="0"/>
              <a:t>Consistent: My applications move the database between consistent states, e.g. the transfer function</a:t>
            </a:r>
            <a:br>
              <a:rPr lang="en-US" dirty="0"/>
            </a:br>
            <a:r>
              <a:rPr lang="en-US" dirty="0"/>
              <a:t>works correctly.</a:t>
            </a:r>
          </a:p>
          <a:p>
            <a:pPr>
              <a:lnSpc>
                <a:spcPct val="120000"/>
              </a:lnSpc>
              <a:spcBef>
                <a:spcPts val="0"/>
              </a:spcBef>
              <a:spcAft>
                <a:spcPts val="200"/>
              </a:spcAft>
            </a:pPr>
            <a:r>
              <a:rPr lang="en-US" dirty="0"/>
              <a:t>Isolation</a:t>
            </a:r>
          </a:p>
          <a:p>
            <a:pPr lvl="1">
              <a:lnSpc>
                <a:spcPct val="120000"/>
              </a:lnSpc>
              <a:spcBef>
                <a:spcPts val="0"/>
              </a:spcBef>
              <a:spcAft>
                <a:spcPts val="200"/>
              </a:spcAft>
            </a:pPr>
            <a:r>
              <a:rPr lang="en-US" dirty="0"/>
              <a:t>Determines what happens when two or more threads are manipulating the data at the same time. </a:t>
            </a:r>
          </a:p>
          <a:p>
            <a:pPr lvl="1">
              <a:lnSpc>
                <a:spcPct val="120000"/>
              </a:lnSpc>
              <a:spcBef>
                <a:spcPts val="0"/>
              </a:spcBef>
              <a:spcAft>
                <a:spcPts val="200"/>
              </a:spcAft>
            </a:pPr>
            <a:r>
              <a:rPr lang="en-US" dirty="0"/>
              <a:t>And is defined relative to where cursors are and what they have touched.</a:t>
            </a:r>
          </a:p>
          <a:p>
            <a:pPr lvl="1">
              <a:lnSpc>
                <a:spcPct val="120000"/>
              </a:lnSpc>
              <a:spcBef>
                <a:spcPts val="0"/>
              </a:spcBef>
              <a:spcAft>
                <a:spcPts val="200"/>
              </a:spcAft>
            </a:pPr>
            <a:r>
              <a:rPr lang="en-US" dirty="0"/>
              <a:t>Because the cursor movement determines </a:t>
            </a:r>
            <a:r>
              <a:rPr lang="en-US" i="1" dirty="0"/>
              <a:t>what you are reading or have read.</a:t>
            </a:r>
          </a:p>
          <a:p>
            <a:pPr>
              <a:lnSpc>
                <a:spcPct val="120000"/>
              </a:lnSpc>
              <a:spcBef>
                <a:spcPts val="0"/>
              </a:spcBef>
              <a:spcAft>
                <a:spcPts val="200"/>
              </a:spcAft>
            </a:pPr>
            <a:r>
              <a:rPr lang="en-US" i="1" dirty="0"/>
              <a:t>But, … Cursors are client conversation state and cannot be used in REST.</a:t>
            </a:r>
            <a:endParaRPr lang="en-US" dirty="0"/>
          </a:p>
        </p:txBody>
      </p:sp>
      <p:sp>
        <p:nvSpPr>
          <p:cNvPr id="2" name="Title 1"/>
          <p:cNvSpPr>
            <a:spLocks noGrp="1"/>
          </p:cNvSpPr>
          <p:nvPr>
            <p:ph type="title"/>
          </p:nvPr>
        </p:nvSpPr>
        <p:spPr/>
        <p:txBody>
          <a:bodyPr/>
          <a:lstStyle/>
          <a:p>
            <a:r>
              <a:rPr lang="en-US" dirty="0"/>
              <a:t>In Databases, Cursors Define </a:t>
            </a:r>
            <a:r>
              <a:rPr lang="en-US" i="1" dirty="0"/>
              <a:t>Isolation</a:t>
            </a:r>
            <a:r>
              <a:rPr lang="en-US" dirty="0"/>
              <a:t> </a:t>
            </a:r>
          </a:p>
        </p:txBody>
      </p:sp>
      <p:pic>
        <p:nvPicPr>
          <p:cNvPr id="5" name="Picture 4"/>
          <p:cNvPicPr>
            <a:picLocks noChangeAspect="1"/>
          </p:cNvPicPr>
          <p:nvPr/>
        </p:nvPicPr>
        <p:blipFill>
          <a:blip r:embed="rId2"/>
          <a:stretch>
            <a:fillRect/>
          </a:stretch>
        </p:blipFill>
        <p:spPr>
          <a:xfrm>
            <a:off x="4777650" y="889330"/>
            <a:ext cx="3946690" cy="1128293"/>
          </a:xfrm>
          <a:prstGeom prst="rect">
            <a:avLst/>
          </a:prstGeom>
        </p:spPr>
      </p:pic>
      <p:pic>
        <p:nvPicPr>
          <p:cNvPr id="6" name="Picture 5"/>
          <p:cNvPicPr>
            <a:picLocks noChangeAspect="1"/>
          </p:cNvPicPr>
          <p:nvPr/>
        </p:nvPicPr>
        <p:blipFill>
          <a:blip r:embed="rId3"/>
          <a:stretch>
            <a:fillRect/>
          </a:stretch>
        </p:blipFill>
        <p:spPr>
          <a:xfrm>
            <a:off x="268446" y="970393"/>
            <a:ext cx="4509204" cy="1559379"/>
          </a:xfrm>
          <a:prstGeom prst="rect">
            <a:avLst/>
          </a:prstGeom>
        </p:spPr>
      </p:pic>
    </p:spTree>
    <p:extLst>
      <p:ext uri="{BB962C8B-B14F-4D97-AF65-F5344CB8AC3E}">
        <p14:creationId xmlns:p14="http://schemas.microsoft.com/office/powerpoint/2010/main" val="24329258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Relational Database Design</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Normalization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F0A0D0F3-EAAB-55AC-63ED-30E5806C9AB4}"/>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41</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 Lecture 11: Module II (4), Normalization, NoSQL (4)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32386040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a:extLst>
              <a:ext uri="{FF2B5EF4-FFF2-40B4-BE49-F238E27FC236}">
                <a16:creationId xmlns:a16="http://schemas.microsoft.com/office/drawing/2014/main" id="{6C895A32-46C2-EB43-91C1-A8F87308FA38}"/>
              </a:ext>
            </a:extLst>
          </p:cNvPr>
          <p:cNvSpPr>
            <a:spLocks noGrp="1" noChangeArrowheads="1"/>
          </p:cNvSpPr>
          <p:nvPr>
            <p:ph type="body" idx="1"/>
          </p:nvPr>
        </p:nvSpPr>
        <p:spPr>
          <a:xfrm>
            <a:off x="2537223" y="2099073"/>
            <a:ext cx="4192190" cy="648890"/>
          </a:xfrm>
        </p:spPr>
        <p:txBody>
          <a:bodyPr/>
          <a:lstStyle/>
          <a:p>
            <a:pPr>
              <a:buFont typeface="Monotype Sorts" charset="2"/>
              <a:buNone/>
              <a:defRPr/>
            </a:pPr>
            <a:r>
              <a:rPr lang="en-US" altLang="en-US" sz="2400" b="1" dirty="0">
                <a:solidFill>
                  <a:srgbClr val="002060"/>
                </a:solidFill>
                <a:effectLst>
                  <a:outerShdw blurRad="38100" dist="38100" dir="2700000" algn="tl">
                    <a:srgbClr val="C0C0C0"/>
                  </a:outerShdw>
                </a:effectLst>
                <a:latin typeface="+mj-lt"/>
                <a:cs typeface="+mj-cs"/>
              </a:rPr>
              <a:t>Overview of Normalization</a:t>
            </a:r>
          </a:p>
        </p:txBody>
      </p:sp>
    </p:spTree>
    <p:extLst>
      <p:ext uri="{BB962C8B-B14F-4D97-AF65-F5344CB8AC3E}">
        <p14:creationId xmlns:p14="http://schemas.microsoft.com/office/powerpoint/2010/main" val="1950959712"/>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Rectangle 2">
            <a:extLst>
              <a:ext uri="{FF2B5EF4-FFF2-40B4-BE49-F238E27FC236}">
                <a16:creationId xmlns:a16="http://schemas.microsoft.com/office/drawing/2014/main" id="{654417BB-FCC8-9F46-80D1-FA33EC2BE9E8}"/>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Features of Good Relational Designs</a:t>
            </a:r>
          </a:p>
        </p:txBody>
      </p:sp>
      <p:sp>
        <p:nvSpPr>
          <p:cNvPr id="15362" name="Rectangle 3">
            <a:extLst>
              <a:ext uri="{FF2B5EF4-FFF2-40B4-BE49-F238E27FC236}">
                <a16:creationId xmlns:a16="http://schemas.microsoft.com/office/drawing/2014/main" id="{F1F89EE3-3146-B049-B078-D6AC16074C23}"/>
              </a:ext>
            </a:extLst>
          </p:cNvPr>
          <p:cNvSpPr>
            <a:spLocks noGrp="1" noChangeArrowheads="1"/>
          </p:cNvSpPr>
          <p:nvPr>
            <p:ph type="body" idx="1"/>
          </p:nvPr>
        </p:nvSpPr>
        <p:spPr>
          <a:xfrm>
            <a:off x="1707357" y="833438"/>
            <a:ext cx="5745956" cy="3765947"/>
          </a:xfrm>
        </p:spPr>
        <p:txBody>
          <a:bodyPr/>
          <a:lstStyle/>
          <a:p>
            <a:r>
              <a:rPr lang="en-US" altLang="en-US" sz="1275" dirty="0"/>
              <a:t>Hypothetically, assume our schema originally had one relation that provided information about faculty and departments.</a:t>
            </a:r>
          </a:p>
          <a:p>
            <a:r>
              <a:rPr lang="en-US" altLang="en-US" sz="1275" dirty="0"/>
              <a:t>Suppose we combine </a:t>
            </a:r>
            <a:r>
              <a:rPr lang="en-US" altLang="en-US" sz="1275" i="1" dirty="0"/>
              <a:t>instructor</a:t>
            </a:r>
            <a:r>
              <a:rPr lang="en-US" altLang="en-US" sz="1275" dirty="0"/>
              <a:t> and </a:t>
            </a:r>
            <a:r>
              <a:rPr lang="en-US" altLang="en-US" sz="1275" i="1" dirty="0"/>
              <a:t>department </a:t>
            </a:r>
            <a:r>
              <a:rPr lang="en-US" altLang="en-US" sz="1275" dirty="0"/>
              <a:t>into </a:t>
            </a:r>
            <a:r>
              <a:rPr lang="en-US" altLang="en-US" sz="1275" i="1" dirty="0" err="1"/>
              <a:t>in_dep</a:t>
            </a:r>
            <a:r>
              <a:rPr lang="en-US" altLang="en-US" sz="1275" i="1" dirty="0"/>
              <a:t>, </a:t>
            </a:r>
            <a:r>
              <a:rPr lang="en-US" altLang="en-US" sz="1275" dirty="0"/>
              <a:t>which represents the natural join on the relations </a:t>
            </a:r>
            <a:r>
              <a:rPr lang="en-US" altLang="en-US" sz="1275" i="1" dirty="0"/>
              <a:t>instructor</a:t>
            </a:r>
            <a:r>
              <a:rPr lang="en-US" altLang="en-US" sz="1275" dirty="0"/>
              <a:t> and </a:t>
            </a:r>
            <a:r>
              <a:rPr lang="en-US" altLang="en-US" sz="1275" i="1" dirty="0"/>
              <a:t>department</a:t>
            </a:r>
          </a:p>
          <a:p>
            <a:endParaRPr lang="en-US" altLang="en-US" sz="1275" i="1" dirty="0"/>
          </a:p>
          <a:p>
            <a:endParaRPr lang="en-US" altLang="en-US" sz="1275" i="1" dirty="0"/>
          </a:p>
          <a:p>
            <a:endParaRPr lang="en-US" altLang="en-US" sz="1275" i="1" dirty="0"/>
          </a:p>
          <a:p>
            <a:endParaRPr lang="en-US" altLang="en-US" sz="1275" i="1" dirty="0"/>
          </a:p>
          <a:p>
            <a:endParaRPr lang="en-US" altLang="en-US" sz="1275" i="1" dirty="0"/>
          </a:p>
          <a:p>
            <a:endParaRPr lang="en-US" altLang="en-US" sz="1275" i="1" dirty="0"/>
          </a:p>
          <a:p>
            <a:endParaRPr lang="en-US" altLang="en-US" sz="1275" i="1" dirty="0"/>
          </a:p>
          <a:p>
            <a:endParaRPr lang="en-US" altLang="en-US" sz="1275" i="1" dirty="0"/>
          </a:p>
          <a:p>
            <a:endParaRPr lang="en-US" altLang="en-US" sz="1275" i="1" dirty="0"/>
          </a:p>
          <a:p>
            <a:r>
              <a:rPr lang="en-US" altLang="en-US" sz="1275" dirty="0"/>
              <a:t>There is repetition of information</a:t>
            </a:r>
          </a:p>
          <a:p>
            <a:r>
              <a:rPr lang="en-US" altLang="en-US" sz="1275" dirty="0"/>
              <a:t>Need to use null values (if we add a new department with no instructors) </a:t>
            </a:r>
          </a:p>
          <a:p>
            <a:endParaRPr lang="en-US" altLang="en-US" sz="1500" dirty="0"/>
          </a:p>
          <a:p>
            <a:endParaRPr lang="en-US" altLang="en-US" sz="1500" i="1" dirty="0"/>
          </a:p>
        </p:txBody>
      </p:sp>
      <p:pic>
        <p:nvPicPr>
          <p:cNvPr id="8196" name="Picture 5" descr="8">
            <a:extLst>
              <a:ext uri="{FF2B5EF4-FFF2-40B4-BE49-F238E27FC236}">
                <a16:creationId xmlns:a16="http://schemas.microsoft.com/office/drawing/2014/main" id="{F337430A-9F2C-1A4E-B2FA-A74780D023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0912" y="1809750"/>
            <a:ext cx="3412572" cy="204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C1C08CCD-67EE-F44D-9BDE-2A5310F11F4D}"/>
              </a:ext>
            </a:extLst>
          </p:cNvPr>
          <p:cNvSpPr txBox="1">
            <a:spLocks noChangeArrowheads="1"/>
          </p:cNvSpPr>
          <p:nvPr/>
        </p:nvSpPr>
        <p:spPr bwMode="auto">
          <a:xfrm>
            <a:off x="1808560" y="4411266"/>
            <a:ext cx="574595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35000"/>
              </a:spcBef>
              <a:buClr>
                <a:schemeClr val="tx2"/>
              </a:buClr>
              <a:buSzPct val="90000"/>
              <a:buFont typeface="Monotype Sorts" pitchFamily="2" charset="2"/>
              <a:buChar char="n"/>
              <a:defRPr kumimoji="1">
                <a:solidFill>
                  <a:schemeClr val="tx1"/>
                </a:solidFill>
                <a:latin typeface="Helvetica" pitchFamily="2" charset="0"/>
                <a:ea typeface="ＭＳ Ｐゴシック" panose="020B0600070205080204" pitchFamily="34" charset="-128"/>
              </a:defRPr>
            </a:lvl1pPr>
            <a:lvl2pPr marL="742950" indent="-285750">
              <a:spcBef>
                <a:spcPct val="35000"/>
              </a:spcBef>
              <a:buClr>
                <a:schemeClr val="folHlink"/>
              </a:buClr>
              <a:buSzPct val="80000"/>
              <a:buFont typeface="Monotype Sorts" pitchFamily="2" charset="2"/>
              <a:buChar char="l"/>
              <a:defRPr kumimoji="1">
                <a:solidFill>
                  <a:schemeClr val="tx1"/>
                </a:solidFill>
                <a:latin typeface="Helvetica" pitchFamily="2" charset="0"/>
                <a:ea typeface="ＭＳ Ｐゴシック" panose="020B0600070205080204" pitchFamily="34" charset="-128"/>
              </a:defRPr>
            </a:lvl2pPr>
            <a:lvl3pPr marL="1143000" indent="-228600">
              <a:spcBef>
                <a:spcPct val="35000"/>
              </a:spcBef>
              <a:buClr>
                <a:srgbClr val="33CC33"/>
              </a:buClr>
              <a:buSzPct val="75000"/>
              <a:buFont typeface="Webdings" pitchFamily="2" charset="2"/>
              <a:buChar char="4"/>
              <a:defRPr kumimoji="1">
                <a:solidFill>
                  <a:schemeClr val="tx1"/>
                </a:solidFill>
                <a:latin typeface="Helvetica" pitchFamily="2"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itchFamily="2"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9pPr>
          </a:lstStyle>
          <a:p>
            <a:pPr marL="214313" marR="0" lvl="0" indent="-214313" algn="l" defTabSz="685800" rtl="0" eaLnBrk="0" fontAlgn="base" latinLnBrk="0" hangingPunct="0">
              <a:lnSpc>
                <a:spcPct val="100000"/>
              </a:lnSpc>
              <a:spcBef>
                <a:spcPct val="0"/>
              </a:spcBef>
              <a:spcAft>
                <a:spcPct val="0"/>
              </a:spcAft>
              <a:buClr>
                <a:srgbClr val="002060"/>
              </a:buClr>
              <a:buSzPct val="100000"/>
              <a:buFont typeface="Monotype Sorts" pitchFamily="2" charset="2"/>
              <a:buNone/>
              <a:tabLst/>
              <a:defRPr/>
            </a:pPr>
            <a:endParaRPr kumimoji="0" lang="en-US" altLang="en-US" sz="15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2" name="TextBox 1">
            <a:extLst>
              <a:ext uri="{FF2B5EF4-FFF2-40B4-BE49-F238E27FC236}">
                <a16:creationId xmlns:a16="http://schemas.microsoft.com/office/drawing/2014/main" id="{229530D0-D408-6A43-8E81-C1A9EA04A3DD}"/>
              </a:ext>
            </a:extLst>
          </p:cNvPr>
          <p:cNvSpPr txBox="1"/>
          <p:nvPr/>
        </p:nvSpPr>
        <p:spPr>
          <a:xfrm>
            <a:off x="4843484" y="2249103"/>
            <a:ext cx="3735190" cy="584775"/>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charset="0"/>
                <a:ea typeface="ＭＳ Ｐゴシック" charset="-128"/>
                <a:cs typeface="+mn-cs"/>
              </a:rPr>
              <a:t>Instructor(id, name, salary, </a:t>
            </a:r>
            <a:r>
              <a:rPr kumimoji="0" lang="en-US" sz="16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dept_name</a:t>
            </a:r>
            <a:r>
              <a:rPr kumimoji="0" lang="en-US" sz="16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p>
          <a:p>
            <a:pPr marL="0" marR="0" lvl="0" indent="0" algn="l" defTabSz="457200" rtl="0" eaLnBrk="1" fontAlgn="base" latinLnBrk="0" hangingPunct="1">
              <a:lnSpc>
                <a:spcPct val="100000"/>
              </a:lnSpc>
              <a:spcBef>
                <a:spcPct val="0"/>
              </a:spcBef>
              <a:spcAft>
                <a:spcPct val="0"/>
              </a:spcAft>
              <a:buClrTx/>
              <a:buSzTx/>
              <a:buFontTx/>
              <a:buNone/>
              <a:tabLst/>
              <a:defRPr/>
            </a:pPr>
            <a:r>
              <a:rPr lang="en-US" sz="1600" dirty="0">
                <a:solidFill>
                  <a:srgbClr val="000000"/>
                </a:solidFill>
              </a:rPr>
              <a:t>Department(</a:t>
            </a:r>
            <a:r>
              <a:rPr lang="en-US" sz="1600" dirty="0" err="1">
                <a:solidFill>
                  <a:srgbClr val="000000"/>
                </a:solidFill>
              </a:rPr>
              <a:t>dept_name</a:t>
            </a:r>
            <a:r>
              <a:rPr lang="en-US" sz="1600" dirty="0">
                <a:solidFill>
                  <a:srgbClr val="000000"/>
                </a:solidFill>
              </a:rPr>
              <a:t>, building, budget)</a:t>
            </a:r>
            <a:endParaRPr kumimoji="0" lang="en-US" sz="1600" b="0" i="0" u="none" strike="noStrike" kern="1200" cap="none" spc="0" normalizeH="0" baseline="0" noProof="0" dirty="0">
              <a:ln>
                <a:noFill/>
              </a:ln>
              <a:solidFill>
                <a:srgbClr val="00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5278739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81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6" name="Rectangle 2">
            <a:extLst>
              <a:ext uri="{FF2B5EF4-FFF2-40B4-BE49-F238E27FC236}">
                <a16:creationId xmlns:a16="http://schemas.microsoft.com/office/drawing/2014/main" id="{81B1BC96-C095-CE4B-9A3C-2B0EA882FD93}"/>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Decomposition</a:t>
            </a:r>
          </a:p>
        </p:txBody>
      </p:sp>
      <p:sp>
        <p:nvSpPr>
          <p:cNvPr id="17410" name="Rectangle 3">
            <a:extLst>
              <a:ext uri="{FF2B5EF4-FFF2-40B4-BE49-F238E27FC236}">
                <a16:creationId xmlns:a16="http://schemas.microsoft.com/office/drawing/2014/main" id="{46FE4048-C854-C348-AE45-7A37B08194FD}"/>
              </a:ext>
            </a:extLst>
          </p:cNvPr>
          <p:cNvSpPr>
            <a:spLocks noGrp="1" noChangeArrowheads="1"/>
          </p:cNvSpPr>
          <p:nvPr>
            <p:ph type="body" idx="1"/>
          </p:nvPr>
        </p:nvSpPr>
        <p:spPr>
          <a:xfrm>
            <a:off x="1719263" y="820341"/>
            <a:ext cx="5695950" cy="3883819"/>
          </a:xfrm>
        </p:spPr>
        <p:txBody>
          <a:bodyPr/>
          <a:lstStyle/>
          <a:p>
            <a:r>
              <a:rPr lang="en-US" altLang="en-US" sz="1275" dirty="0"/>
              <a:t>The only way to avoid the repetition-of-information problem in the </a:t>
            </a:r>
            <a:r>
              <a:rPr lang="en-US" altLang="en-US" sz="1275" dirty="0" err="1"/>
              <a:t>i</a:t>
            </a:r>
            <a:r>
              <a:rPr lang="en-US" altLang="en-US" sz="1275" i="1" dirty="0" err="1"/>
              <a:t>n_dep</a:t>
            </a:r>
            <a:r>
              <a:rPr lang="en-US" altLang="en-US" sz="1275" dirty="0"/>
              <a:t> schema is to decompose it into two schemas – instructor and </a:t>
            </a:r>
            <a:r>
              <a:rPr lang="en-US" altLang="en-US" sz="1275" i="1" dirty="0"/>
              <a:t>department </a:t>
            </a:r>
            <a:r>
              <a:rPr lang="en-US" altLang="en-US" sz="1275" dirty="0"/>
              <a:t>schemas.</a:t>
            </a:r>
          </a:p>
          <a:p>
            <a:r>
              <a:rPr lang="en-US" altLang="en-US" sz="1275" dirty="0"/>
              <a:t>Not all decompositions are good.  Suppose we decompose</a:t>
            </a:r>
          </a:p>
          <a:p>
            <a:pPr>
              <a:buFont typeface="Monotype Sorts" pitchFamily="2" charset="2"/>
              <a:buNone/>
            </a:pPr>
            <a:br>
              <a:rPr lang="en-US" altLang="en-US" sz="1275" dirty="0"/>
            </a:br>
            <a:r>
              <a:rPr lang="en-US" altLang="en-US" sz="1275" dirty="0"/>
              <a:t>       </a:t>
            </a:r>
            <a:r>
              <a:rPr lang="en-US" altLang="en-US" sz="1275" i="1" dirty="0"/>
              <a:t>employee(ID, name, street, city, salary)</a:t>
            </a:r>
            <a:r>
              <a:rPr lang="en-US" altLang="en-US" sz="1275" dirty="0"/>
              <a:t>  </a:t>
            </a:r>
          </a:p>
          <a:p>
            <a:pPr>
              <a:buFont typeface="Monotype Sorts" pitchFamily="2" charset="2"/>
              <a:buNone/>
            </a:pPr>
            <a:r>
              <a:rPr lang="en-US" altLang="en-US" sz="1275" dirty="0"/>
              <a:t>       into</a:t>
            </a:r>
          </a:p>
          <a:p>
            <a:pPr>
              <a:buFont typeface="Monotype Sorts" pitchFamily="2" charset="2"/>
              <a:buNone/>
            </a:pPr>
            <a:r>
              <a:rPr lang="en-US" altLang="en-US" sz="1275" dirty="0"/>
              <a:t>	       </a:t>
            </a:r>
            <a:r>
              <a:rPr lang="en-US" altLang="en-US" sz="1275" i="1" dirty="0"/>
              <a:t>employee1</a:t>
            </a:r>
            <a:r>
              <a:rPr lang="en-US" altLang="en-US" sz="1275" dirty="0"/>
              <a:t> (</a:t>
            </a:r>
            <a:r>
              <a:rPr lang="en-US" altLang="en-US" sz="1275" i="1" dirty="0"/>
              <a:t>ID</a:t>
            </a:r>
            <a:r>
              <a:rPr lang="en-US" altLang="en-US" sz="1275" dirty="0"/>
              <a:t>, </a:t>
            </a:r>
            <a:r>
              <a:rPr lang="en-US" altLang="en-US" sz="1275" i="1" dirty="0"/>
              <a:t>name</a:t>
            </a:r>
            <a:r>
              <a:rPr lang="en-US" altLang="en-US" sz="1275" dirty="0"/>
              <a:t>)</a:t>
            </a:r>
          </a:p>
          <a:p>
            <a:pPr>
              <a:buFont typeface="Monotype Sorts" pitchFamily="2" charset="2"/>
              <a:buNone/>
            </a:pPr>
            <a:r>
              <a:rPr lang="en-US" altLang="en-US" sz="1275" dirty="0"/>
              <a:t>	       </a:t>
            </a:r>
            <a:r>
              <a:rPr lang="en-US" altLang="en-US" sz="1275" i="1" dirty="0"/>
              <a:t>employee2</a:t>
            </a:r>
            <a:r>
              <a:rPr lang="en-US" altLang="en-US" sz="1275" dirty="0"/>
              <a:t> (</a:t>
            </a:r>
            <a:r>
              <a:rPr lang="en-US" altLang="en-US" sz="1275" i="1" dirty="0"/>
              <a:t>name</a:t>
            </a:r>
            <a:r>
              <a:rPr lang="en-US" altLang="en-US" sz="1275" dirty="0"/>
              <a:t>, </a:t>
            </a:r>
            <a:r>
              <a:rPr lang="en-US" altLang="en-US" sz="1275" i="1" dirty="0"/>
              <a:t>street, city, salary</a:t>
            </a:r>
            <a:r>
              <a:rPr lang="en-US" altLang="en-US" sz="1275" dirty="0"/>
              <a:t>)</a:t>
            </a:r>
          </a:p>
          <a:p>
            <a:pPr>
              <a:buFont typeface="Monotype Sorts" pitchFamily="2" charset="2"/>
              <a:buNone/>
            </a:pPr>
            <a:endParaRPr lang="en-US" altLang="en-US" sz="1275" dirty="0"/>
          </a:p>
          <a:p>
            <a:pPr>
              <a:buFont typeface="Monotype Sorts" pitchFamily="2" charset="2"/>
              <a:buNone/>
            </a:pPr>
            <a:r>
              <a:rPr lang="en-US" altLang="en-US" sz="1275" dirty="0"/>
              <a:t>      The problem arises when we have two employees with the same name</a:t>
            </a:r>
          </a:p>
          <a:p>
            <a:r>
              <a:rPr lang="en-US" altLang="en-US" sz="1275" dirty="0"/>
              <a:t>The next slide shows how we lose information -- we cannot reconstruct the original </a:t>
            </a:r>
            <a:r>
              <a:rPr lang="en-US" altLang="en-US" sz="1275" i="1" dirty="0"/>
              <a:t>employee</a:t>
            </a:r>
            <a:r>
              <a:rPr lang="en-US" altLang="en-US" sz="1275" dirty="0"/>
              <a:t> relation -- and so, this is a </a:t>
            </a:r>
            <a:r>
              <a:rPr lang="en-US" altLang="en-US" sz="1275" b="1" dirty="0">
                <a:solidFill>
                  <a:srgbClr val="002060"/>
                </a:solidFill>
              </a:rPr>
              <a:t>lossy decomposition</a:t>
            </a:r>
            <a:r>
              <a:rPr lang="en-US" altLang="en-US" sz="1275" dirty="0"/>
              <a:t>.</a:t>
            </a:r>
          </a:p>
          <a:p>
            <a:pPr lvl="1">
              <a:buFont typeface="Monotype Sorts" pitchFamily="2" charset="2"/>
              <a:buNone/>
            </a:pPr>
            <a:endParaRPr lang="en-US" altLang="en-US" sz="1500" i="1" dirty="0">
              <a:ea typeface="ＭＳ Ｐゴシック" panose="020B0600070205080204" pitchFamily="34" charset="-128"/>
            </a:endParaRPr>
          </a:p>
          <a:p>
            <a:pPr lvl="1">
              <a:buFont typeface="Monotype Sorts" pitchFamily="2" charset="2"/>
              <a:buNone/>
            </a:pP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7775896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DBF384-1386-6C4A-9EC9-BC325C2DAE9D}"/>
              </a:ext>
            </a:extLst>
          </p:cNvPr>
          <p:cNvSpPr>
            <a:spLocks noGrp="1"/>
          </p:cNvSpPr>
          <p:nvPr>
            <p:ph type="title"/>
          </p:nvPr>
        </p:nvSpPr>
        <p:spPr/>
        <p:txBody>
          <a:bodyPr/>
          <a:lstStyle/>
          <a:p>
            <a:r>
              <a:rPr lang="en-US" dirty="0"/>
              <a:t>Lossy Decomposition</a:t>
            </a:r>
          </a:p>
        </p:txBody>
      </p:sp>
      <p:pic>
        <p:nvPicPr>
          <p:cNvPr id="4" name="Picture 5" descr="8">
            <a:extLst>
              <a:ext uri="{FF2B5EF4-FFF2-40B4-BE49-F238E27FC236}">
                <a16:creationId xmlns:a16="http://schemas.microsoft.com/office/drawing/2014/main" id="{BBC453F7-8271-C64A-98D1-16C7BEA015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609005"/>
            <a:ext cx="4287440" cy="3925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52246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202E3FBA-9CF4-8F4C-AC4F-4E4C0714A947}"/>
              </a:ext>
            </a:extLst>
          </p:cNvPr>
          <p:cNvSpPr>
            <a:spLocks noChangeArrowheads="1"/>
          </p:cNvSpPr>
          <p:nvPr/>
        </p:nvSpPr>
        <p:spPr bwMode="auto">
          <a:xfrm>
            <a:off x="2386012" y="4157663"/>
            <a:ext cx="1071563"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685800">
              <a:defRPr sz="1600">
                <a:solidFill>
                  <a:schemeClr val="tx1"/>
                </a:solidFill>
                <a:latin typeface="Helvetica" pitchFamily="2" charset="0"/>
                <a:ea typeface="ＭＳ Ｐゴシック" panose="020B0600070205080204" pitchFamily="34" charset="-128"/>
              </a:defRPr>
            </a:lvl1pPr>
            <a:lvl2pPr marL="742950" indent="-285750" defTabSz="685800">
              <a:defRPr sz="1600">
                <a:solidFill>
                  <a:schemeClr val="tx1"/>
                </a:solidFill>
                <a:latin typeface="Helvetica" pitchFamily="2" charset="0"/>
                <a:ea typeface="ＭＳ Ｐゴシック" panose="020B0600070205080204" pitchFamily="34" charset="-128"/>
              </a:defRPr>
            </a:lvl2pPr>
            <a:lvl3pPr marL="1143000" indent="-228600" defTabSz="685800">
              <a:defRPr sz="1600">
                <a:solidFill>
                  <a:schemeClr val="tx1"/>
                </a:solidFill>
                <a:latin typeface="Helvetica" pitchFamily="2" charset="0"/>
                <a:ea typeface="ＭＳ Ｐゴシック" panose="020B0600070205080204" pitchFamily="34" charset="-128"/>
              </a:defRPr>
            </a:lvl3pPr>
            <a:lvl4pPr marL="1600200" indent="-228600" defTabSz="685800">
              <a:defRPr sz="1600">
                <a:solidFill>
                  <a:schemeClr val="tx1"/>
                </a:solidFill>
                <a:latin typeface="Helvetica" pitchFamily="2" charset="0"/>
                <a:ea typeface="ＭＳ Ｐゴシック" panose="020B0600070205080204" pitchFamily="34" charset="-128"/>
              </a:defRPr>
            </a:lvl4pPr>
            <a:lvl5pPr marL="2057400" indent="-228600" defTabSz="685800">
              <a:defRPr sz="1600">
                <a:solidFill>
                  <a:schemeClr val="tx1"/>
                </a:solidFill>
                <a:latin typeface="Helvetica" pitchFamily="2" charset="0"/>
                <a:ea typeface="ＭＳ Ｐゴシック" panose="020B0600070205080204" pitchFamily="34" charset="-128"/>
              </a:defRPr>
            </a:lvl5pPr>
            <a:lvl6pPr marL="25146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514350" rtl="0" eaLnBrk="0" fontAlgn="base" latinLnBrk="0" hangingPunct="0">
              <a:lnSpc>
                <a:spcPct val="100000"/>
              </a:lnSpc>
              <a:spcBef>
                <a:spcPct val="0"/>
              </a:spcBef>
              <a:spcAft>
                <a:spcPct val="0"/>
              </a:spcAft>
              <a:buClrTx/>
              <a:buSzTx/>
              <a:buFontTx/>
              <a:buNone/>
              <a:tabLst/>
              <a:defRPr/>
            </a:pPr>
            <a:endParaRPr kumimoji="0" lang="en-US" altLang="en-US" sz="1350" b="0" i="0" u="none" strike="noStrike" kern="1200" cap="none" spc="0" normalizeH="0" baseline="0" noProof="0">
              <a:ln>
                <a:noFill/>
              </a:ln>
              <a:solidFill>
                <a:srgbClr val="005400"/>
              </a:solidFill>
              <a:effectLst/>
              <a:uLnTx/>
              <a:uFillTx/>
              <a:latin typeface="Times New Roman" panose="02020603050405020304" pitchFamily="18" charset="0"/>
              <a:ea typeface="ＭＳ Ｐゴシック" panose="020B0600070205080204" pitchFamily="34" charset="-128"/>
              <a:cs typeface="+mn-cs"/>
            </a:endParaRPr>
          </a:p>
        </p:txBody>
      </p:sp>
      <p:sp>
        <p:nvSpPr>
          <p:cNvPr id="19458" name="Rectangle 3">
            <a:extLst>
              <a:ext uri="{FF2B5EF4-FFF2-40B4-BE49-F238E27FC236}">
                <a16:creationId xmlns:a16="http://schemas.microsoft.com/office/drawing/2014/main" id="{7389F9B1-DE69-5B47-A1A6-644FFF88B246}"/>
              </a:ext>
            </a:extLst>
          </p:cNvPr>
          <p:cNvSpPr>
            <a:spLocks noChangeArrowheads="1"/>
          </p:cNvSpPr>
          <p:nvPr/>
        </p:nvSpPr>
        <p:spPr bwMode="auto">
          <a:xfrm>
            <a:off x="3757613" y="4157663"/>
            <a:ext cx="16287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685800">
              <a:defRPr sz="1600">
                <a:solidFill>
                  <a:schemeClr val="tx1"/>
                </a:solidFill>
                <a:latin typeface="Helvetica" pitchFamily="2" charset="0"/>
                <a:ea typeface="ＭＳ Ｐゴシック" panose="020B0600070205080204" pitchFamily="34" charset="-128"/>
              </a:defRPr>
            </a:lvl1pPr>
            <a:lvl2pPr marL="742950" indent="-285750" defTabSz="685800">
              <a:defRPr sz="1600">
                <a:solidFill>
                  <a:schemeClr val="tx1"/>
                </a:solidFill>
                <a:latin typeface="Helvetica" pitchFamily="2" charset="0"/>
                <a:ea typeface="ＭＳ Ｐゴシック" panose="020B0600070205080204" pitchFamily="34" charset="-128"/>
              </a:defRPr>
            </a:lvl2pPr>
            <a:lvl3pPr marL="1143000" indent="-228600" defTabSz="685800">
              <a:defRPr sz="1600">
                <a:solidFill>
                  <a:schemeClr val="tx1"/>
                </a:solidFill>
                <a:latin typeface="Helvetica" pitchFamily="2" charset="0"/>
                <a:ea typeface="ＭＳ Ｐゴシック" panose="020B0600070205080204" pitchFamily="34" charset="-128"/>
              </a:defRPr>
            </a:lvl3pPr>
            <a:lvl4pPr marL="1600200" indent="-228600" defTabSz="685800">
              <a:defRPr sz="1600">
                <a:solidFill>
                  <a:schemeClr val="tx1"/>
                </a:solidFill>
                <a:latin typeface="Helvetica" pitchFamily="2" charset="0"/>
                <a:ea typeface="ＭＳ Ｐゴシック" panose="020B0600070205080204" pitchFamily="34" charset="-128"/>
              </a:defRPr>
            </a:lvl4pPr>
            <a:lvl5pPr marL="2057400" indent="-228600" defTabSz="685800">
              <a:defRPr sz="1600">
                <a:solidFill>
                  <a:schemeClr val="tx1"/>
                </a:solidFill>
                <a:latin typeface="Helvetica" pitchFamily="2" charset="0"/>
                <a:ea typeface="ＭＳ Ｐゴシック" panose="020B0600070205080204" pitchFamily="34" charset="-128"/>
              </a:defRPr>
            </a:lvl5pPr>
            <a:lvl6pPr marL="25146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514350" rtl="0" eaLnBrk="0" fontAlgn="base" latinLnBrk="0" hangingPunct="0">
              <a:lnSpc>
                <a:spcPct val="100000"/>
              </a:lnSpc>
              <a:spcBef>
                <a:spcPct val="0"/>
              </a:spcBef>
              <a:spcAft>
                <a:spcPct val="0"/>
              </a:spcAft>
              <a:buClrTx/>
              <a:buSzTx/>
              <a:buFontTx/>
              <a:buNone/>
              <a:tabLst/>
              <a:defRPr/>
            </a:pPr>
            <a:endParaRPr kumimoji="0" lang="en-US" altLang="en-US" sz="1350" b="0" i="0" u="none" strike="noStrike" kern="1200" cap="none" spc="0" normalizeH="0" baseline="0" noProof="0">
              <a:ln>
                <a:noFill/>
              </a:ln>
              <a:solidFill>
                <a:srgbClr val="005400"/>
              </a:solidFill>
              <a:effectLst/>
              <a:uLnTx/>
              <a:uFillTx/>
              <a:latin typeface="Times New Roman" panose="02020603050405020304" pitchFamily="18" charset="0"/>
              <a:ea typeface="ＭＳ Ｐゴシック" panose="020B0600070205080204" pitchFamily="34" charset="-128"/>
              <a:cs typeface="+mn-cs"/>
            </a:endParaRPr>
          </a:p>
        </p:txBody>
      </p:sp>
      <p:sp>
        <p:nvSpPr>
          <p:cNvPr id="19459" name="Rectangle 4">
            <a:extLst>
              <a:ext uri="{FF2B5EF4-FFF2-40B4-BE49-F238E27FC236}">
                <a16:creationId xmlns:a16="http://schemas.microsoft.com/office/drawing/2014/main" id="{F28A0F8D-19D5-6D40-BEA5-26E83AFAF7F2}"/>
              </a:ext>
            </a:extLst>
          </p:cNvPr>
          <p:cNvSpPr>
            <a:spLocks noGrp="1" noChangeArrowheads="1"/>
          </p:cNvSpPr>
          <p:nvPr>
            <p:ph type="title"/>
          </p:nvPr>
        </p:nvSpPr>
        <p:spPr/>
        <p:txBody>
          <a:bodyPr/>
          <a:lstStyle/>
          <a:p>
            <a:r>
              <a:rPr lang="en-US" altLang="en-US"/>
              <a:t>The Evils of Redundancy</a:t>
            </a:r>
          </a:p>
        </p:txBody>
      </p:sp>
      <p:sp>
        <p:nvSpPr>
          <p:cNvPr id="19460" name="Rectangle 5">
            <a:extLst>
              <a:ext uri="{FF2B5EF4-FFF2-40B4-BE49-F238E27FC236}">
                <a16:creationId xmlns:a16="http://schemas.microsoft.com/office/drawing/2014/main" id="{52F62327-2BF4-B84E-8A60-504CCD85498A}"/>
              </a:ext>
            </a:extLst>
          </p:cNvPr>
          <p:cNvSpPr>
            <a:spLocks noGrp="1" noChangeArrowheads="1"/>
          </p:cNvSpPr>
          <p:nvPr>
            <p:ph type="body" idx="1"/>
          </p:nvPr>
        </p:nvSpPr>
        <p:spPr>
          <a:xfrm>
            <a:off x="1885950" y="1257300"/>
            <a:ext cx="5057775" cy="2657475"/>
          </a:xfrm>
        </p:spPr>
        <p:txBody>
          <a:bodyPr/>
          <a:lstStyle/>
          <a:p>
            <a:r>
              <a:rPr lang="en-US" altLang="en-US" i="1" dirty="0">
                <a:solidFill>
                  <a:schemeClr val="accent2"/>
                </a:solidFill>
              </a:rPr>
              <a:t>Redundancy</a:t>
            </a:r>
            <a:r>
              <a:rPr lang="en-US" altLang="en-US" dirty="0">
                <a:solidFill>
                  <a:schemeClr val="accent2"/>
                </a:solidFill>
              </a:rPr>
              <a:t> </a:t>
            </a:r>
            <a:r>
              <a:rPr lang="en-US" altLang="en-US" dirty="0"/>
              <a:t>is at the root of several problems associated with relational schemas:</a:t>
            </a:r>
          </a:p>
          <a:p>
            <a:pPr lvl="1">
              <a:buSzPct val="75000"/>
            </a:pPr>
            <a:r>
              <a:rPr lang="en-US" altLang="en-US" dirty="0">
                <a:solidFill>
                  <a:schemeClr val="accent2"/>
                </a:solidFill>
              </a:rPr>
              <a:t>redundant storage, insert/delete/update anomalies</a:t>
            </a:r>
            <a:endParaRPr lang="en-US" altLang="en-US" dirty="0"/>
          </a:p>
          <a:p>
            <a:r>
              <a:rPr lang="en-US" altLang="en-US" dirty="0"/>
              <a:t>Integrity constraints, in particular</a:t>
            </a:r>
            <a:r>
              <a:rPr lang="en-US" altLang="en-US" i="1" dirty="0"/>
              <a:t> </a:t>
            </a:r>
            <a:r>
              <a:rPr lang="en-US" altLang="en-US" i="1" dirty="0">
                <a:solidFill>
                  <a:schemeClr val="accent2"/>
                </a:solidFill>
              </a:rPr>
              <a:t>functional dependencies</a:t>
            </a:r>
            <a:r>
              <a:rPr lang="en-US" altLang="en-US" dirty="0"/>
              <a:t>, can be used to identify schemas with such problems and to suggest refinements.</a:t>
            </a:r>
          </a:p>
          <a:p>
            <a:r>
              <a:rPr lang="en-US" altLang="en-US" dirty="0"/>
              <a:t>Main refinement technique:  </a:t>
            </a:r>
            <a:r>
              <a:rPr lang="en-US" altLang="en-US" i="1" u="sng" dirty="0">
                <a:solidFill>
                  <a:schemeClr val="accent2"/>
                </a:solidFill>
              </a:rPr>
              <a:t>decomposition</a:t>
            </a:r>
            <a:r>
              <a:rPr lang="en-US" altLang="en-US" dirty="0"/>
              <a:t> (replacing ABCD with, say, AB and BCD, or ACD and ABD).</a:t>
            </a:r>
          </a:p>
          <a:p>
            <a:r>
              <a:rPr lang="en-US" altLang="en-US" dirty="0"/>
              <a:t>Decomposition should be used judiciously:</a:t>
            </a:r>
          </a:p>
          <a:p>
            <a:pPr lvl="1">
              <a:buSzPct val="75000"/>
            </a:pPr>
            <a:r>
              <a:rPr lang="en-US" altLang="en-US" dirty="0"/>
              <a:t>Is there reason to decompose a relation?</a:t>
            </a:r>
          </a:p>
          <a:p>
            <a:pPr lvl="1">
              <a:buSzPct val="75000"/>
            </a:pPr>
            <a:r>
              <a:rPr lang="en-US" altLang="en-US" dirty="0"/>
              <a:t>What problems (if any) does the decomposition cause?</a:t>
            </a:r>
          </a:p>
        </p:txBody>
      </p:sp>
    </p:spTree>
    <p:extLst>
      <p:ext uri="{BB962C8B-B14F-4D97-AF65-F5344CB8AC3E}">
        <p14:creationId xmlns:p14="http://schemas.microsoft.com/office/powerpoint/2010/main" val="3424849140"/>
      </p:ext>
    </p:extLst>
  </p:cSld>
  <p:clrMapOvr>
    <a:masterClrMapping/>
  </p:clrMapOvr>
  <p:transition>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847E9B29-6B8B-F54A-9596-31AED91F6E7F}"/>
              </a:ext>
            </a:extLst>
          </p:cNvPr>
          <p:cNvSpPr>
            <a:spLocks noChangeArrowheads="1"/>
          </p:cNvSpPr>
          <p:nvPr/>
        </p:nvSpPr>
        <p:spPr bwMode="auto">
          <a:xfrm>
            <a:off x="2386012" y="4157663"/>
            <a:ext cx="1071563"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457200">
              <a:defRPr sz="1600">
                <a:solidFill>
                  <a:schemeClr val="tx1"/>
                </a:solidFill>
                <a:latin typeface="Helvetica" pitchFamily="2" charset="0"/>
                <a:ea typeface="ＭＳ Ｐゴシック" panose="020B0600070205080204" pitchFamily="34" charset="-128"/>
              </a:defRPr>
            </a:lvl1pPr>
            <a:lvl2pPr marL="742950" indent="-285750" defTabSz="457200">
              <a:defRPr sz="1600">
                <a:solidFill>
                  <a:schemeClr val="tx1"/>
                </a:solidFill>
                <a:latin typeface="Helvetica" pitchFamily="2" charset="0"/>
                <a:ea typeface="ＭＳ Ｐゴシック" panose="020B0600070205080204" pitchFamily="34" charset="-128"/>
              </a:defRPr>
            </a:lvl2pPr>
            <a:lvl3pPr marL="1143000" indent="-228600" defTabSz="457200">
              <a:defRPr sz="1600">
                <a:solidFill>
                  <a:schemeClr val="tx1"/>
                </a:solidFill>
                <a:latin typeface="Helvetica" pitchFamily="2" charset="0"/>
                <a:ea typeface="ＭＳ Ｐゴシック" panose="020B0600070205080204" pitchFamily="34" charset="-128"/>
              </a:defRPr>
            </a:lvl3pPr>
            <a:lvl4pPr marL="1600200" indent="-228600" defTabSz="457200">
              <a:defRPr sz="1600">
                <a:solidFill>
                  <a:schemeClr val="tx1"/>
                </a:solidFill>
                <a:latin typeface="Helvetica" pitchFamily="2" charset="0"/>
                <a:ea typeface="ＭＳ Ｐゴシック" panose="020B0600070205080204" pitchFamily="34" charset="-128"/>
              </a:defRPr>
            </a:lvl4pPr>
            <a:lvl5pPr marL="2057400" indent="-228600" defTabSz="457200">
              <a:defRPr sz="1600">
                <a:solidFill>
                  <a:schemeClr val="tx1"/>
                </a:solidFill>
                <a:latin typeface="Helvetica" pitchFamily="2"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342900" rtl="0" eaLnBrk="1" fontAlgn="base" latinLnBrk="0" hangingPunct="1">
              <a:lnSpc>
                <a:spcPct val="100000"/>
              </a:lnSpc>
              <a:spcBef>
                <a:spcPct val="0"/>
              </a:spcBef>
              <a:spcAft>
                <a:spcPct val="0"/>
              </a:spcAft>
              <a:buClrTx/>
              <a:buSzTx/>
              <a:buFontTx/>
              <a:buNone/>
              <a:tabLst/>
              <a:defRPr/>
            </a:pPr>
            <a:endParaRPr kumimoji="0" lang="en-US" altLang="en-US" sz="1350" b="0" i="0" u="none" strike="noStrike" kern="1200" cap="none" spc="0" normalizeH="0" baseline="0" noProof="0">
              <a:ln>
                <a:noFill/>
              </a:ln>
              <a:solidFill>
                <a:srgbClr val="005400"/>
              </a:solidFill>
              <a:effectLst/>
              <a:uLnTx/>
              <a:uFillTx/>
              <a:latin typeface="Calibri" panose="020F0502020204030204" pitchFamily="34" charset="0"/>
              <a:ea typeface="ＭＳ Ｐゴシック" panose="020B0600070205080204" pitchFamily="34" charset="-128"/>
              <a:cs typeface="+mn-cs"/>
            </a:endParaRPr>
          </a:p>
        </p:txBody>
      </p:sp>
      <p:sp>
        <p:nvSpPr>
          <p:cNvPr id="21506" name="Rectangle 3">
            <a:extLst>
              <a:ext uri="{FF2B5EF4-FFF2-40B4-BE49-F238E27FC236}">
                <a16:creationId xmlns:a16="http://schemas.microsoft.com/office/drawing/2014/main" id="{080B412C-653B-F544-9E67-2F64139F7BB2}"/>
              </a:ext>
            </a:extLst>
          </p:cNvPr>
          <p:cNvSpPr>
            <a:spLocks noChangeArrowheads="1"/>
          </p:cNvSpPr>
          <p:nvPr/>
        </p:nvSpPr>
        <p:spPr bwMode="auto">
          <a:xfrm>
            <a:off x="3757613" y="4157663"/>
            <a:ext cx="16287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457200">
              <a:defRPr sz="1600">
                <a:solidFill>
                  <a:schemeClr val="tx1"/>
                </a:solidFill>
                <a:latin typeface="Helvetica" pitchFamily="2" charset="0"/>
                <a:ea typeface="ＭＳ Ｐゴシック" panose="020B0600070205080204" pitchFamily="34" charset="-128"/>
              </a:defRPr>
            </a:lvl1pPr>
            <a:lvl2pPr marL="742950" indent="-285750" defTabSz="457200">
              <a:defRPr sz="1600">
                <a:solidFill>
                  <a:schemeClr val="tx1"/>
                </a:solidFill>
                <a:latin typeface="Helvetica" pitchFamily="2" charset="0"/>
                <a:ea typeface="ＭＳ Ｐゴシック" panose="020B0600070205080204" pitchFamily="34" charset="-128"/>
              </a:defRPr>
            </a:lvl2pPr>
            <a:lvl3pPr marL="1143000" indent="-228600" defTabSz="457200">
              <a:defRPr sz="1600">
                <a:solidFill>
                  <a:schemeClr val="tx1"/>
                </a:solidFill>
                <a:latin typeface="Helvetica" pitchFamily="2" charset="0"/>
                <a:ea typeface="ＭＳ Ｐゴシック" panose="020B0600070205080204" pitchFamily="34" charset="-128"/>
              </a:defRPr>
            </a:lvl3pPr>
            <a:lvl4pPr marL="1600200" indent="-228600" defTabSz="457200">
              <a:defRPr sz="1600">
                <a:solidFill>
                  <a:schemeClr val="tx1"/>
                </a:solidFill>
                <a:latin typeface="Helvetica" pitchFamily="2" charset="0"/>
                <a:ea typeface="ＭＳ Ｐゴシック" panose="020B0600070205080204" pitchFamily="34" charset="-128"/>
              </a:defRPr>
            </a:lvl4pPr>
            <a:lvl5pPr marL="2057400" indent="-228600" defTabSz="457200">
              <a:defRPr sz="1600">
                <a:solidFill>
                  <a:schemeClr val="tx1"/>
                </a:solidFill>
                <a:latin typeface="Helvetica" pitchFamily="2"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342900" rtl="0" eaLnBrk="1" fontAlgn="base" latinLnBrk="0" hangingPunct="1">
              <a:lnSpc>
                <a:spcPct val="100000"/>
              </a:lnSpc>
              <a:spcBef>
                <a:spcPct val="0"/>
              </a:spcBef>
              <a:spcAft>
                <a:spcPct val="0"/>
              </a:spcAft>
              <a:buClrTx/>
              <a:buSzTx/>
              <a:buFontTx/>
              <a:buNone/>
              <a:tabLst/>
              <a:defRPr/>
            </a:pPr>
            <a:endParaRPr kumimoji="0" lang="en-US" altLang="en-US" sz="1350" b="0" i="0" u="none" strike="noStrike" kern="1200" cap="none" spc="0" normalizeH="0" baseline="0" noProof="0">
              <a:ln>
                <a:noFill/>
              </a:ln>
              <a:solidFill>
                <a:srgbClr val="005400"/>
              </a:solidFill>
              <a:effectLst/>
              <a:uLnTx/>
              <a:uFillTx/>
              <a:latin typeface="Calibri" panose="020F0502020204030204" pitchFamily="34" charset="0"/>
              <a:ea typeface="ＭＳ Ｐゴシック" panose="020B0600070205080204" pitchFamily="34" charset="-128"/>
              <a:cs typeface="+mn-cs"/>
            </a:endParaRPr>
          </a:p>
        </p:txBody>
      </p:sp>
      <p:sp>
        <p:nvSpPr>
          <p:cNvPr id="21507" name="Rectangle 4">
            <a:extLst>
              <a:ext uri="{FF2B5EF4-FFF2-40B4-BE49-F238E27FC236}">
                <a16:creationId xmlns:a16="http://schemas.microsoft.com/office/drawing/2014/main" id="{7749FB92-3BA0-764F-A737-69A0891BA1E8}"/>
              </a:ext>
            </a:extLst>
          </p:cNvPr>
          <p:cNvSpPr>
            <a:spLocks noGrp="1" noChangeArrowheads="1"/>
          </p:cNvSpPr>
          <p:nvPr>
            <p:ph type="title"/>
          </p:nvPr>
        </p:nvSpPr>
        <p:spPr>
          <a:xfrm>
            <a:off x="2000250" y="642938"/>
            <a:ext cx="4371975" cy="621506"/>
          </a:xfrm>
        </p:spPr>
        <p:txBody>
          <a:bodyPr/>
          <a:lstStyle/>
          <a:p>
            <a:r>
              <a:rPr lang="en-US" altLang="en-US"/>
              <a:t>Example (Contd.)</a:t>
            </a:r>
          </a:p>
        </p:txBody>
      </p:sp>
      <p:sp>
        <p:nvSpPr>
          <p:cNvPr id="21508" name="Rectangle 5">
            <a:extLst>
              <a:ext uri="{FF2B5EF4-FFF2-40B4-BE49-F238E27FC236}">
                <a16:creationId xmlns:a16="http://schemas.microsoft.com/office/drawing/2014/main" id="{6C7798EB-6211-EE4B-90D4-CF35FB03EA8F}"/>
              </a:ext>
            </a:extLst>
          </p:cNvPr>
          <p:cNvSpPr>
            <a:spLocks noGrp="1" noChangeArrowheads="1"/>
          </p:cNvSpPr>
          <p:nvPr>
            <p:ph type="body" sz="half" idx="1"/>
          </p:nvPr>
        </p:nvSpPr>
        <p:spPr>
          <a:xfrm>
            <a:off x="2000250" y="1328738"/>
            <a:ext cx="2271713" cy="2828925"/>
          </a:xfrm>
        </p:spPr>
        <p:txBody>
          <a:bodyPr/>
          <a:lstStyle/>
          <a:p>
            <a:r>
              <a:rPr lang="en-US" altLang="en-US" sz="1125"/>
              <a:t>Problems due to R        W :</a:t>
            </a:r>
          </a:p>
          <a:p>
            <a:pPr lvl="1">
              <a:buSzPct val="75000"/>
            </a:pPr>
            <a:r>
              <a:rPr lang="en-US" altLang="en-US" sz="1125" i="1" u="sng">
                <a:solidFill>
                  <a:schemeClr val="accent2"/>
                </a:solidFill>
              </a:rPr>
              <a:t>Update anomaly</a:t>
            </a:r>
            <a:r>
              <a:rPr lang="en-US" altLang="en-US" sz="1125">
                <a:solidFill>
                  <a:schemeClr val="accent2"/>
                </a:solidFill>
              </a:rPr>
              <a:t>:  </a:t>
            </a:r>
            <a:r>
              <a:rPr lang="en-US" altLang="en-US" sz="1125"/>
              <a:t>Can            we change W in just             the 1st  tuple of SNLRWH?</a:t>
            </a:r>
          </a:p>
          <a:p>
            <a:pPr lvl="1">
              <a:buSzPct val="75000"/>
            </a:pPr>
            <a:r>
              <a:rPr lang="en-US" altLang="en-US" sz="1125" i="1" u="sng">
                <a:solidFill>
                  <a:schemeClr val="accent2"/>
                </a:solidFill>
              </a:rPr>
              <a:t>Insertion anomaly</a:t>
            </a:r>
            <a:r>
              <a:rPr lang="en-US" altLang="en-US" sz="1125">
                <a:solidFill>
                  <a:schemeClr val="accent2"/>
                </a:solidFill>
              </a:rPr>
              <a:t>:  </a:t>
            </a:r>
            <a:r>
              <a:rPr lang="en-US" altLang="en-US" sz="1125"/>
              <a:t>What if we want to insert an employee and don’t know the hourly wage for his rating?</a:t>
            </a:r>
          </a:p>
          <a:p>
            <a:pPr lvl="1">
              <a:buSzPct val="75000"/>
            </a:pPr>
            <a:r>
              <a:rPr lang="en-US" altLang="en-US" sz="1125" i="1" u="sng">
                <a:solidFill>
                  <a:schemeClr val="accent2"/>
                </a:solidFill>
              </a:rPr>
              <a:t>Deletion anomaly</a:t>
            </a:r>
            <a:r>
              <a:rPr lang="en-US" altLang="en-US" sz="1125">
                <a:solidFill>
                  <a:schemeClr val="accent2"/>
                </a:solidFill>
              </a:rPr>
              <a:t>: </a:t>
            </a:r>
            <a:r>
              <a:rPr lang="en-US" altLang="en-US" sz="1125"/>
              <a:t>If we delete all employees with rating 5, we lose the information about the wage for rating 5!  </a:t>
            </a:r>
          </a:p>
        </p:txBody>
      </p:sp>
      <p:graphicFrame>
        <p:nvGraphicFramePr>
          <p:cNvPr id="21509" name="Object 6">
            <a:hlinkClick r:id="" action="ppaction://ole?verb=0"/>
            <a:extLst>
              <a:ext uri="{FF2B5EF4-FFF2-40B4-BE49-F238E27FC236}">
                <a16:creationId xmlns:a16="http://schemas.microsoft.com/office/drawing/2014/main" id="{2F64F5FE-55F4-4F43-9F03-065C4D45E4A4}"/>
              </a:ext>
            </a:extLst>
          </p:cNvPr>
          <p:cNvGraphicFramePr>
            <a:graphicFrameLocks/>
          </p:cNvGraphicFramePr>
          <p:nvPr/>
        </p:nvGraphicFramePr>
        <p:xfrm>
          <a:off x="3414713" y="1328738"/>
          <a:ext cx="923925" cy="464344"/>
        </p:xfrm>
        <a:graphic>
          <a:graphicData uri="http://schemas.openxmlformats.org/presentationml/2006/ole">
            <mc:AlternateContent xmlns:mc="http://schemas.openxmlformats.org/markup-compatibility/2006">
              <mc:Choice xmlns:v="urn:schemas-microsoft-com:vml" Requires="v">
                <p:oleObj name="Equation" r:id="rId3" imgW="1638300" imgH="825500" progId="Equation.3">
                  <p:embed/>
                </p:oleObj>
              </mc:Choice>
              <mc:Fallback>
                <p:oleObj name="Equation" r:id="rId3" imgW="1638300" imgH="825500" progId="Equation.3">
                  <p:embed/>
                  <p:pic>
                    <p:nvPicPr>
                      <p:cNvPr id="21509" name="Object 6">
                        <a:hlinkClick r:id="" action="ppaction://ole?verb=0"/>
                        <a:extLst>
                          <a:ext uri="{FF2B5EF4-FFF2-40B4-BE49-F238E27FC236}">
                            <a16:creationId xmlns:a16="http://schemas.microsoft.com/office/drawing/2014/main" id="{2F64F5FE-55F4-4F43-9F03-065C4D45E4A4}"/>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4713" y="1328738"/>
                        <a:ext cx="923925" cy="464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21510" name="Object 7">
            <a:hlinkClick r:id="" action="ppaction://ole?verb=0"/>
            <a:extLst>
              <a:ext uri="{FF2B5EF4-FFF2-40B4-BE49-F238E27FC236}">
                <a16:creationId xmlns:a16="http://schemas.microsoft.com/office/drawing/2014/main" id="{CEDAD07E-EE55-324A-AFBE-2F60C4A59A07}"/>
              </a:ext>
            </a:extLst>
          </p:cNvPr>
          <p:cNvGraphicFramePr>
            <a:graphicFrameLocks/>
          </p:cNvGraphicFramePr>
          <p:nvPr/>
        </p:nvGraphicFramePr>
        <p:xfrm>
          <a:off x="4302919" y="2871788"/>
          <a:ext cx="2862263" cy="1507331"/>
        </p:xfrm>
        <a:graphic>
          <a:graphicData uri="http://schemas.openxmlformats.org/presentationml/2006/ole">
            <mc:AlternateContent xmlns:mc="http://schemas.openxmlformats.org/markup-compatibility/2006">
              <mc:Choice xmlns:v="urn:schemas-microsoft-com:vml" Requires="v">
                <p:oleObj name="Document" r:id="rId5" imgW="5092700" imgH="2679700" progId="Word.Document.8">
                  <p:embed/>
                </p:oleObj>
              </mc:Choice>
              <mc:Fallback>
                <p:oleObj name="Document" r:id="rId5" imgW="5092700" imgH="2679700" progId="Word.Document.8">
                  <p:embed/>
                  <p:pic>
                    <p:nvPicPr>
                      <p:cNvPr id="21510" name="Object 7">
                        <a:hlinkClick r:id="" action="ppaction://ole?verb=0"/>
                        <a:extLst>
                          <a:ext uri="{FF2B5EF4-FFF2-40B4-BE49-F238E27FC236}">
                            <a16:creationId xmlns:a16="http://schemas.microsoft.com/office/drawing/2014/main" id="{CEDAD07E-EE55-324A-AFBE-2F60C4A59A07}"/>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02919" y="2871788"/>
                        <a:ext cx="2862263" cy="1507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21511" name="Object 8">
            <a:hlinkClick r:id="" action="ppaction://ole?verb=0"/>
            <a:extLst>
              <a:ext uri="{FF2B5EF4-FFF2-40B4-BE49-F238E27FC236}">
                <a16:creationId xmlns:a16="http://schemas.microsoft.com/office/drawing/2014/main" id="{0A1198AB-79A6-CE4F-824D-F4FB006C6176}"/>
              </a:ext>
            </a:extLst>
          </p:cNvPr>
          <p:cNvGraphicFramePr>
            <a:graphicFrameLocks/>
          </p:cNvGraphicFramePr>
          <p:nvPr/>
        </p:nvGraphicFramePr>
        <p:xfrm>
          <a:off x="4694635" y="1457326"/>
          <a:ext cx="2470547" cy="1507331"/>
        </p:xfrm>
        <a:graphic>
          <a:graphicData uri="http://schemas.openxmlformats.org/presentationml/2006/ole">
            <mc:AlternateContent xmlns:mc="http://schemas.openxmlformats.org/markup-compatibility/2006">
              <mc:Choice xmlns:v="urn:schemas-microsoft-com:vml" Requires="v">
                <p:oleObj name="Document" r:id="rId7" imgW="4394200" imgH="2679700" progId="Word.Document.8">
                  <p:embed/>
                </p:oleObj>
              </mc:Choice>
              <mc:Fallback>
                <p:oleObj name="Document" r:id="rId7" imgW="4394200" imgH="2679700" progId="Word.Document.8">
                  <p:embed/>
                  <p:pic>
                    <p:nvPicPr>
                      <p:cNvPr id="21511" name="Object 8">
                        <a:hlinkClick r:id="" action="ppaction://ole?verb=0"/>
                        <a:extLst>
                          <a:ext uri="{FF2B5EF4-FFF2-40B4-BE49-F238E27FC236}">
                            <a16:creationId xmlns:a16="http://schemas.microsoft.com/office/drawing/2014/main" id="{0A1198AB-79A6-CE4F-824D-F4FB006C6176}"/>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4635" y="1457326"/>
                        <a:ext cx="2470547" cy="1507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21512" name="Object 9">
            <a:hlinkClick r:id="" action="ppaction://ole?verb=0"/>
            <a:extLst>
              <a:ext uri="{FF2B5EF4-FFF2-40B4-BE49-F238E27FC236}">
                <a16:creationId xmlns:a16="http://schemas.microsoft.com/office/drawing/2014/main" id="{906AB397-A8B1-5848-958D-85F909B13DE7}"/>
              </a:ext>
            </a:extLst>
          </p:cNvPr>
          <p:cNvGraphicFramePr>
            <a:graphicFrameLocks/>
          </p:cNvGraphicFramePr>
          <p:nvPr/>
        </p:nvGraphicFramePr>
        <p:xfrm>
          <a:off x="5514975" y="702469"/>
          <a:ext cx="634604" cy="819150"/>
        </p:xfrm>
        <a:graphic>
          <a:graphicData uri="http://schemas.openxmlformats.org/presentationml/2006/ole">
            <mc:AlternateContent xmlns:mc="http://schemas.openxmlformats.org/markup-compatibility/2006">
              <mc:Choice xmlns:v="urn:schemas-microsoft-com:vml" Requires="v">
                <p:oleObj name="Document" r:id="rId9" imgW="1130300" imgH="1447800" progId="Word.Document.8">
                  <p:embed/>
                </p:oleObj>
              </mc:Choice>
              <mc:Fallback>
                <p:oleObj name="Document" r:id="rId9" imgW="1130300" imgH="1447800" progId="Word.Document.8">
                  <p:embed/>
                  <p:pic>
                    <p:nvPicPr>
                      <p:cNvPr id="21512" name="Object 9">
                        <a:hlinkClick r:id="" action="ppaction://ole?verb=0"/>
                        <a:extLst>
                          <a:ext uri="{FF2B5EF4-FFF2-40B4-BE49-F238E27FC236}">
                            <a16:creationId xmlns:a16="http://schemas.microsoft.com/office/drawing/2014/main" id="{906AB397-A8B1-5848-958D-85F909B13DE7}"/>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14975" y="702469"/>
                        <a:ext cx="634604"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21513" name="Rectangle 10">
            <a:extLst>
              <a:ext uri="{FF2B5EF4-FFF2-40B4-BE49-F238E27FC236}">
                <a16:creationId xmlns:a16="http://schemas.microsoft.com/office/drawing/2014/main" id="{80D6B858-BED3-3143-8929-2D1A91C7350E}"/>
              </a:ext>
            </a:extLst>
          </p:cNvPr>
          <p:cNvSpPr>
            <a:spLocks noChangeArrowheads="1"/>
          </p:cNvSpPr>
          <p:nvPr/>
        </p:nvSpPr>
        <p:spPr bwMode="auto">
          <a:xfrm>
            <a:off x="4143375" y="1200150"/>
            <a:ext cx="1269780" cy="258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900" tIns="25004" rIns="50900" bIns="25004">
            <a:spAutoFit/>
          </a:bodyPr>
          <a:lstStyle>
            <a:lvl1pPr defTabSz="457200">
              <a:defRPr sz="1600">
                <a:solidFill>
                  <a:schemeClr val="tx1"/>
                </a:solidFill>
                <a:latin typeface="Helvetica" pitchFamily="2" charset="0"/>
                <a:ea typeface="ＭＳ Ｐゴシック" panose="020B0600070205080204" pitchFamily="34" charset="-128"/>
              </a:defRPr>
            </a:lvl1pPr>
            <a:lvl2pPr marL="742950" indent="-285750" defTabSz="457200">
              <a:defRPr sz="1600">
                <a:solidFill>
                  <a:schemeClr val="tx1"/>
                </a:solidFill>
                <a:latin typeface="Helvetica" pitchFamily="2" charset="0"/>
                <a:ea typeface="ＭＳ Ｐゴシック" panose="020B0600070205080204" pitchFamily="34" charset="-128"/>
              </a:defRPr>
            </a:lvl2pPr>
            <a:lvl3pPr marL="1143000" indent="-228600" defTabSz="457200">
              <a:defRPr sz="1600">
                <a:solidFill>
                  <a:schemeClr val="tx1"/>
                </a:solidFill>
                <a:latin typeface="Helvetica" pitchFamily="2" charset="0"/>
                <a:ea typeface="ＭＳ Ｐゴシック" panose="020B0600070205080204" pitchFamily="34" charset="-128"/>
              </a:defRPr>
            </a:lvl3pPr>
            <a:lvl4pPr marL="1600200" indent="-228600" defTabSz="457200">
              <a:defRPr sz="1600">
                <a:solidFill>
                  <a:schemeClr val="tx1"/>
                </a:solidFill>
                <a:latin typeface="Helvetica" pitchFamily="2" charset="0"/>
                <a:ea typeface="ＭＳ Ｐゴシック" panose="020B0600070205080204" pitchFamily="34" charset="-128"/>
              </a:defRPr>
            </a:lvl4pPr>
            <a:lvl5pPr marL="2057400" indent="-228600" defTabSz="457200">
              <a:defRPr sz="1600">
                <a:solidFill>
                  <a:schemeClr val="tx1"/>
                </a:solidFill>
                <a:latin typeface="Helvetica" pitchFamily="2"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342900" rtl="0" eaLnBrk="1" fontAlgn="base" latinLnBrk="0" hangingPunct="1">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5400"/>
                </a:solidFill>
                <a:effectLst/>
                <a:uLnTx/>
                <a:uFillTx/>
                <a:latin typeface="Book Antiqua" panose="02040602050305030304" pitchFamily="18" charset="0"/>
                <a:ea typeface="ＭＳ Ｐゴシック" panose="020B0600070205080204" pitchFamily="34" charset="-128"/>
                <a:cs typeface="+mn-cs"/>
              </a:rPr>
              <a:t>Hourly_Emps2</a:t>
            </a:r>
          </a:p>
        </p:txBody>
      </p:sp>
      <p:sp>
        <p:nvSpPr>
          <p:cNvPr id="21514" name="Rectangle 11">
            <a:extLst>
              <a:ext uri="{FF2B5EF4-FFF2-40B4-BE49-F238E27FC236}">
                <a16:creationId xmlns:a16="http://schemas.microsoft.com/office/drawing/2014/main" id="{809422B3-F724-5447-8E87-E454C1BC0B35}"/>
              </a:ext>
            </a:extLst>
          </p:cNvPr>
          <p:cNvSpPr>
            <a:spLocks noChangeArrowheads="1"/>
          </p:cNvSpPr>
          <p:nvPr/>
        </p:nvSpPr>
        <p:spPr bwMode="auto">
          <a:xfrm>
            <a:off x="4829175" y="728663"/>
            <a:ext cx="615755" cy="258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900" tIns="25004" rIns="50900" bIns="25004">
            <a:spAutoFit/>
          </a:bodyPr>
          <a:lstStyle>
            <a:lvl1pPr defTabSz="457200">
              <a:defRPr sz="1600">
                <a:solidFill>
                  <a:schemeClr val="tx1"/>
                </a:solidFill>
                <a:latin typeface="Helvetica" pitchFamily="2" charset="0"/>
                <a:ea typeface="ＭＳ Ｐゴシック" panose="020B0600070205080204" pitchFamily="34" charset="-128"/>
              </a:defRPr>
            </a:lvl1pPr>
            <a:lvl2pPr marL="742950" indent="-285750" defTabSz="457200">
              <a:defRPr sz="1600">
                <a:solidFill>
                  <a:schemeClr val="tx1"/>
                </a:solidFill>
                <a:latin typeface="Helvetica" pitchFamily="2" charset="0"/>
                <a:ea typeface="ＭＳ Ｐゴシック" panose="020B0600070205080204" pitchFamily="34" charset="-128"/>
              </a:defRPr>
            </a:lvl2pPr>
            <a:lvl3pPr marL="1143000" indent="-228600" defTabSz="457200">
              <a:defRPr sz="1600">
                <a:solidFill>
                  <a:schemeClr val="tx1"/>
                </a:solidFill>
                <a:latin typeface="Helvetica" pitchFamily="2" charset="0"/>
                <a:ea typeface="ＭＳ Ｐゴシック" panose="020B0600070205080204" pitchFamily="34" charset="-128"/>
              </a:defRPr>
            </a:lvl3pPr>
            <a:lvl4pPr marL="1600200" indent="-228600" defTabSz="457200">
              <a:defRPr sz="1600">
                <a:solidFill>
                  <a:schemeClr val="tx1"/>
                </a:solidFill>
                <a:latin typeface="Helvetica" pitchFamily="2" charset="0"/>
                <a:ea typeface="ＭＳ Ｐゴシック" panose="020B0600070205080204" pitchFamily="34" charset="-128"/>
              </a:defRPr>
            </a:lvl4pPr>
            <a:lvl5pPr marL="2057400" indent="-228600" defTabSz="457200">
              <a:defRPr sz="1600">
                <a:solidFill>
                  <a:schemeClr val="tx1"/>
                </a:solidFill>
                <a:latin typeface="Helvetica" pitchFamily="2"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342900" rtl="0" eaLnBrk="1" fontAlgn="base" latinLnBrk="0" hangingPunct="1">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5400"/>
                </a:solidFill>
                <a:effectLst/>
                <a:uLnTx/>
                <a:uFillTx/>
                <a:latin typeface="Book Antiqua" panose="02040602050305030304" pitchFamily="18" charset="0"/>
                <a:ea typeface="ＭＳ Ｐゴシック" panose="020B0600070205080204" pitchFamily="34" charset="-128"/>
                <a:cs typeface="+mn-cs"/>
              </a:rPr>
              <a:t>Wages</a:t>
            </a:r>
          </a:p>
        </p:txBody>
      </p:sp>
      <p:sp>
        <p:nvSpPr>
          <p:cNvPr id="21515" name="Line 12">
            <a:extLst>
              <a:ext uri="{FF2B5EF4-FFF2-40B4-BE49-F238E27FC236}">
                <a16:creationId xmlns:a16="http://schemas.microsoft.com/office/drawing/2014/main" id="{86B912AF-5732-7A44-8DAD-19AA6C5F966B}"/>
              </a:ext>
            </a:extLst>
          </p:cNvPr>
          <p:cNvSpPr>
            <a:spLocks noChangeShapeType="1"/>
          </p:cNvSpPr>
          <p:nvPr/>
        </p:nvSpPr>
        <p:spPr bwMode="auto">
          <a:xfrm>
            <a:off x="4443413" y="1414463"/>
            <a:ext cx="171450" cy="428625"/>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5400"/>
              </a:solidFill>
              <a:effectLst/>
              <a:uLnTx/>
              <a:uFillTx/>
              <a:latin typeface="Helvetica" pitchFamily="2" charset="0"/>
              <a:ea typeface="ＭＳ Ｐゴシック" panose="020B0600070205080204" pitchFamily="34" charset="-128"/>
              <a:cs typeface="+mn-cs"/>
            </a:endParaRPr>
          </a:p>
        </p:txBody>
      </p:sp>
      <p:sp>
        <p:nvSpPr>
          <p:cNvPr id="21516" name="Line 13">
            <a:extLst>
              <a:ext uri="{FF2B5EF4-FFF2-40B4-BE49-F238E27FC236}">
                <a16:creationId xmlns:a16="http://schemas.microsoft.com/office/drawing/2014/main" id="{6FF29480-CBCD-4B4A-BF4F-22B335C166D3}"/>
              </a:ext>
            </a:extLst>
          </p:cNvPr>
          <p:cNvSpPr>
            <a:spLocks noChangeShapeType="1"/>
          </p:cNvSpPr>
          <p:nvPr/>
        </p:nvSpPr>
        <p:spPr bwMode="auto">
          <a:xfrm>
            <a:off x="5086350" y="942975"/>
            <a:ext cx="342900" cy="128588"/>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5400"/>
              </a:solidFill>
              <a:effectLst/>
              <a:uLnTx/>
              <a:uFillTx/>
              <a:latin typeface="Helvetica" pitchFamily="2" charset="0"/>
              <a:ea typeface="ＭＳ Ｐゴシック" panose="020B0600070205080204" pitchFamily="34" charset="-128"/>
              <a:cs typeface="+mn-cs"/>
            </a:endParaRPr>
          </a:p>
        </p:txBody>
      </p:sp>
      <p:sp>
        <p:nvSpPr>
          <p:cNvPr id="21517" name="Rectangle 14">
            <a:extLst>
              <a:ext uri="{FF2B5EF4-FFF2-40B4-BE49-F238E27FC236}">
                <a16:creationId xmlns:a16="http://schemas.microsoft.com/office/drawing/2014/main" id="{B66CCA29-60C8-384F-8CF2-7CDC8B433F6B}"/>
              </a:ext>
            </a:extLst>
          </p:cNvPr>
          <p:cNvSpPr>
            <a:spLocks noChangeArrowheads="1"/>
          </p:cNvSpPr>
          <p:nvPr/>
        </p:nvSpPr>
        <p:spPr bwMode="auto">
          <a:xfrm>
            <a:off x="1676400" y="4306942"/>
            <a:ext cx="2293336" cy="26004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51792" tIns="25897" rIns="51792" bIns="25897">
            <a:spAutoFit/>
          </a:bodyPr>
          <a:lstStyle>
            <a:lvl1pPr defTabSz="457200">
              <a:defRPr sz="1600">
                <a:solidFill>
                  <a:schemeClr val="tx1"/>
                </a:solidFill>
                <a:latin typeface="Helvetica" pitchFamily="2" charset="0"/>
                <a:ea typeface="ＭＳ Ｐゴシック" panose="020B0600070205080204" pitchFamily="34" charset="-128"/>
              </a:defRPr>
            </a:lvl1pPr>
            <a:lvl2pPr marL="742950" indent="-285750" defTabSz="457200">
              <a:defRPr sz="1600">
                <a:solidFill>
                  <a:schemeClr val="tx1"/>
                </a:solidFill>
                <a:latin typeface="Helvetica" pitchFamily="2" charset="0"/>
                <a:ea typeface="ＭＳ Ｐゴシック" panose="020B0600070205080204" pitchFamily="34" charset="-128"/>
              </a:defRPr>
            </a:lvl2pPr>
            <a:lvl3pPr marL="1143000" indent="-228600" defTabSz="457200">
              <a:defRPr sz="1600">
                <a:solidFill>
                  <a:schemeClr val="tx1"/>
                </a:solidFill>
                <a:latin typeface="Helvetica" pitchFamily="2" charset="0"/>
                <a:ea typeface="ＭＳ Ｐゴシック" panose="020B0600070205080204" pitchFamily="34" charset="-128"/>
              </a:defRPr>
            </a:lvl3pPr>
            <a:lvl4pPr marL="1600200" indent="-228600" defTabSz="457200">
              <a:defRPr sz="1600">
                <a:solidFill>
                  <a:schemeClr val="tx1"/>
                </a:solidFill>
                <a:latin typeface="Helvetica" pitchFamily="2" charset="0"/>
                <a:ea typeface="ＭＳ Ｐゴシック" panose="020B0600070205080204" pitchFamily="34" charset="-128"/>
              </a:defRPr>
            </a:lvl4pPr>
            <a:lvl5pPr marL="2057400" indent="-228600" defTabSz="457200">
              <a:defRPr sz="1600">
                <a:solidFill>
                  <a:schemeClr val="tx1"/>
                </a:solidFill>
                <a:latin typeface="Helvetica" pitchFamily="2"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342900" rtl="0" eaLnBrk="1" fontAlgn="base" latinLnBrk="0" hangingPunct="1">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FC0128"/>
                </a:solidFill>
                <a:effectLst/>
                <a:uLnTx/>
                <a:uFillTx/>
                <a:latin typeface="Calibri" panose="020F0502020204030204" pitchFamily="34" charset="0"/>
                <a:ea typeface="ＭＳ Ｐゴシック" panose="020B0600070205080204" pitchFamily="34" charset="-128"/>
                <a:cs typeface="+mn-cs"/>
              </a:rPr>
              <a:t>Will 2 smaller tables be better?</a:t>
            </a:r>
          </a:p>
        </p:txBody>
      </p:sp>
    </p:spTree>
    <p:extLst>
      <p:ext uri="{BB962C8B-B14F-4D97-AF65-F5344CB8AC3E}">
        <p14:creationId xmlns:p14="http://schemas.microsoft.com/office/powerpoint/2010/main" val="4053036471"/>
      </p:ext>
    </p:extLst>
  </p:cSld>
  <p:clrMapOvr>
    <a:masterClrMapping/>
  </p:clrMapOvr>
  <p:transition>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4">
            <a:extLst>
              <a:ext uri="{FF2B5EF4-FFF2-40B4-BE49-F238E27FC236}">
                <a16:creationId xmlns:a16="http://schemas.microsoft.com/office/drawing/2014/main" id="{041134E8-F947-E74B-BC3D-2BB3AC5F7615}"/>
              </a:ext>
            </a:extLst>
          </p:cNvPr>
          <p:cNvSpPr>
            <a:spLocks noGrp="1" noChangeArrowheads="1"/>
          </p:cNvSpPr>
          <p:nvPr>
            <p:ph type="title"/>
          </p:nvPr>
        </p:nvSpPr>
        <p:spPr/>
        <p:txBody>
          <a:bodyPr/>
          <a:lstStyle/>
          <a:p>
            <a:r>
              <a:rPr lang="en-US" altLang="en-US"/>
              <a:t>Functional Dependencies (FDs)</a:t>
            </a:r>
          </a:p>
        </p:txBody>
      </p:sp>
      <p:pic>
        <p:nvPicPr>
          <p:cNvPr id="3" name="Picture 2">
            <a:extLst>
              <a:ext uri="{FF2B5EF4-FFF2-40B4-BE49-F238E27FC236}">
                <a16:creationId xmlns:a16="http://schemas.microsoft.com/office/drawing/2014/main" id="{C2964E43-7449-134A-83B3-0957EEB594C9}"/>
              </a:ext>
            </a:extLst>
          </p:cNvPr>
          <p:cNvPicPr>
            <a:picLocks noChangeAspect="1"/>
          </p:cNvPicPr>
          <p:nvPr/>
        </p:nvPicPr>
        <p:blipFill>
          <a:blip r:embed="rId3"/>
          <a:stretch>
            <a:fillRect/>
          </a:stretch>
        </p:blipFill>
        <p:spPr>
          <a:xfrm>
            <a:off x="914400" y="974590"/>
            <a:ext cx="7543800" cy="3923916"/>
          </a:xfrm>
          <a:prstGeom prst="rect">
            <a:avLst/>
          </a:prstGeom>
        </p:spPr>
      </p:pic>
    </p:spTree>
    <p:extLst>
      <p:ext uri="{BB962C8B-B14F-4D97-AF65-F5344CB8AC3E}">
        <p14:creationId xmlns:p14="http://schemas.microsoft.com/office/powerpoint/2010/main" val="200542928"/>
      </p:ext>
    </p:extLst>
  </p:cSld>
  <p:clrMapOvr>
    <a:masterClrMapping/>
  </p:clrMapOvr>
  <p:transition>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A886E7BF-3019-404B-A3A0-62401C9B1E28}"/>
              </a:ext>
            </a:extLst>
          </p:cNvPr>
          <p:cNvSpPr>
            <a:spLocks noChangeArrowheads="1"/>
          </p:cNvSpPr>
          <p:nvPr/>
        </p:nvSpPr>
        <p:spPr bwMode="auto">
          <a:xfrm>
            <a:off x="1985962" y="3793331"/>
            <a:ext cx="1071563"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a:ln>
                <a:noFill/>
              </a:ln>
              <a:solidFill>
                <a:srgbClr val="005400"/>
              </a:solidFill>
              <a:effectLst/>
              <a:uLnTx/>
              <a:uFillTx/>
              <a:latin typeface="Helvetica" pitchFamily="2" charset="0"/>
              <a:ea typeface="ＭＳ Ｐゴシック" panose="020B0600070205080204" pitchFamily="34" charset="-128"/>
              <a:cs typeface="+mn-cs"/>
            </a:endParaRPr>
          </a:p>
        </p:txBody>
      </p:sp>
      <p:sp>
        <p:nvSpPr>
          <p:cNvPr id="25602" name="Rectangle 3">
            <a:extLst>
              <a:ext uri="{FF2B5EF4-FFF2-40B4-BE49-F238E27FC236}">
                <a16:creationId xmlns:a16="http://schemas.microsoft.com/office/drawing/2014/main" id="{8230343C-1645-B046-9A6D-BDA289CD8BD6}"/>
              </a:ext>
            </a:extLst>
          </p:cNvPr>
          <p:cNvSpPr>
            <a:spLocks noChangeArrowheads="1"/>
          </p:cNvSpPr>
          <p:nvPr/>
        </p:nvSpPr>
        <p:spPr bwMode="auto">
          <a:xfrm>
            <a:off x="3357563" y="3793331"/>
            <a:ext cx="16287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a:ln>
                <a:noFill/>
              </a:ln>
              <a:solidFill>
                <a:srgbClr val="005400"/>
              </a:solidFill>
              <a:effectLst/>
              <a:uLnTx/>
              <a:uFillTx/>
              <a:latin typeface="Helvetica" pitchFamily="2" charset="0"/>
              <a:ea typeface="ＭＳ Ｐゴシック" panose="020B0600070205080204" pitchFamily="34" charset="-128"/>
              <a:cs typeface="+mn-cs"/>
            </a:endParaRPr>
          </a:p>
        </p:txBody>
      </p:sp>
      <p:sp>
        <p:nvSpPr>
          <p:cNvPr id="25603" name="Rectangle 4">
            <a:extLst>
              <a:ext uri="{FF2B5EF4-FFF2-40B4-BE49-F238E27FC236}">
                <a16:creationId xmlns:a16="http://schemas.microsoft.com/office/drawing/2014/main" id="{B6961CF8-DECF-FE44-9507-208669FC35F1}"/>
              </a:ext>
            </a:extLst>
          </p:cNvPr>
          <p:cNvSpPr>
            <a:spLocks noGrp="1" noChangeArrowheads="1"/>
          </p:cNvSpPr>
          <p:nvPr>
            <p:ph type="title"/>
          </p:nvPr>
        </p:nvSpPr>
        <p:spPr>
          <a:xfrm>
            <a:off x="859277" y="136922"/>
            <a:ext cx="5457825" cy="621506"/>
          </a:xfrm>
        </p:spPr>
        <p:txBody>
          <a:bodyPr/>
          <a:lstStyle/>
          <a:p>
            <a:r>
              <a:rPr lang="en-US" altLang="en-US" dirty="0"/>
              <a:t>Example:  Constraints on Entity Set</a:t>
            </a:r>
          </a:p>
        </p:txBody>
      </p:sp>
      <p:pic>
        <p:nvPicPr>
          <p:cNvPr id="3" name="Picture 2">
            <a:extLst>
              <a:ext uri="{FF2B5EF4-FFF2-40B4-BE49-F238E27FC236}">
                <a16:creationId xmlns:a16="http://schemas.microsoft.com/office/drawing/2014/main" id="{F998DADD-3782-4C44-982F-9BE599B671A4}"/>
              </a:ext>
            </a:extLst>
          </p:cNvPr>
          <p:cNvPicPr>
            <a:picLocks noChangeAspect="1"/>
          </p:cNvPicPr>
          <p:nvPr/>
        </p:nvPicPr>
        <p:blipFill>
          <a:blip r:embed="rId3"/>
          <a:stretch>
            <a:fillRect/>
          </a:stretch>
        </p:blipFill>
        <p:spPr>
          <a:xfrm>
            <a:off x="533400" y="971550"/>
            <a:ext cx="8284723" cy="3497203"/>
          </a:xfrm>
          <a:prstGeom prst="rect">
            <a:avLst/>
          </a:prstGeom>
        </p:spPr>
      </p:pic>
    </p:spTree>
    <p:extLst>
      <p:ext uri="{BB962C8B-B14F-4D97-AF65-F5344CB8AC3E}">
        <p14:creationId xmlns:p14="http://schemas.microsoft.com/office/powerpoint/2010/main" val="3297319629"/>
      </p:ext>
    </p:extLst>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Transactions</a:t>
            </a:r>
          </a:p>
        </p:txBody>
      </p:sp>
      <p:sp>
        <p:nvSpPr>
          <p:cNvPr id="3" name="Content Placeholder 3"/>
          <p:cNvSpPr txBox="1">
            <a:spLocks/>
          </p:cNvSpPr>
          <p:nvPr/>
        </p:nvSpPr>
        <p:spPr>
          <a:xfrm>
            <a:off x="257412" y="926815"/>
            <a:ext cx="3645895" cy="2960097"/>
          </a:xfrm>
          <a:prstGeom prst="rect">
            <a:avLst/>
          </a:prstGeom>
        </p:spPr>
        <p:txBody>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FF0000"/>
                </a:solidFill>
                <a:effectLst/>
                <a:uLnTx/>
                <a:uFillTx/>
                <a:latin typeface="Calibri"/>
                <a:ea typeface="ＭＳ Ｐゴシック" charset="-128"/>
                <a:cs typeface="+mn-cs"/>
              </a:rPr>
              <a:t>Find things quickly.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a:ln>
                <a:noFill/>
              </a:ln>
              <a:solidFill>
                <a:srgbClr val="FF0000"/>
              </a:solidFill>
              <a:effectLst/>
              <a:uLnTx/>
              <a:uFillTx/>
              <a:latin typeface="Calibri"/>
              <a:ea typeface="ＭＳ Ｐゴシック" charset="-128"/>
              <a:cs typeface="+mn-cs"/>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0070C0"/>
                </a:solidFill>
                <a:effectLst/>
                <a:uLnTx/>
                <a:uFillTx/>
                <a:latin typeface="Calibri"/>
                <a:ea typeface="ＭＳ Ｐゴシック" charset="-128"/>
                <a:cs typeface="+mn-cs"/>
              </a:rPr>
              <a:t>Load/Save quickly.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00B050"/>
                </a:solidFill>
                <a:effectLst/>
                <a:uLnTx/>
                <a:uFillTx/>
                <a:latin typeface="Calibri"/>
                <a:ea typeface="ＭＳ Ｐゴシック" charset="-128"/>
                <a:cs typeface="+mn-cs"/>
              </a:rPr>
              <a:t>Transactions</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7030A0"/>
                </a:solidFill>
                <a:effectLst/>
                <a:uLnTx/>
                <a:uFillTx/>
                <a:latin typeface="Calibri"/>
                <a:ea typeface="ＭＳ Ｐゴシック" charset="-128"/>
                <a:cs typeface="+mn-cs"/>
              </a:rPr>
              <a:t>Durability</a:t>
            </a:r>
          </a:p>
        </p:txBody>
      </p:sp>
      <p:pic>
        <p:nvPicPr>
          <p:cNvPr id="4" name="Picture 3"/>
          <p:cNvPicPr>
            <a:picLocks noChangeAspect="1"/>
          </p:cNvPicPr>
          <p:nvPr/>
        </p:nvPicPr>
        <p:blipFill>
          <a:blip r:embed="rId2"/>
          <a:stretch>
            <a:fillRect/>
          </a:stretch>
        </p:blipFill>
        <p:spPr>
          <a:xfrm>
            <a:off x="3848100" y="0"/>
            <a:ext cx="4075445" cy="4622893"/>
          </a:xfrm>
          <a:prstGeom prst="rect">
            <a:avLst/>
          </a:prstGeom>
        </p:spPr>
      </p:pic>
      <p:sp>
        <p:nvSpPr>
          <p:cNvPr id="5" name="Rectangle 4"/>
          <p:cNvSpPr/>
          <p:nvPr/>
        </p:nvSpPr>
        <p:spPr>
          <a:xfrm>
            <a:off x="5131000" y="3987483"/>
            <a:ext cx="3796535"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a:t>
            </a:r>
            <a:b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b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3"/>
              </a:rPr>
              <a:t>Hector Garcia-Molina</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Jeffrey D. Ullman</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Jennifer Widom</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
        <p:nvSpPr>
          <p:cNvPr id="7" name="Rectangle 6"/>
          <p:cNvSpPr/>
          <p:nvPr/>
        </p:nvSpPr>
        <p:spPr>
          <a:xfrm>
            <a:off x="5181600" y="606632"/>
            <a:ext cx="867679" cy="1050718"/>
          </a:xfrm>
          <a:prstGeom prst="rect">
            <a:avLst/>
          </a:prstGeom>
          <a:noFill/>
          <a:ln w="28575">
            <a:solidFill>
              <a:srgbClr val="00B05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9" name="Rectangle 8"/>
          <p:cNvSpPr/>
          <p:nvPr/>
        </p:nvSpPr>
        <p:spPr>
          <a:xfrm>
            <a:off x="4214554" y="2004599"/>
            <a:ext cx="867679" cy="413816"/>
          </a:xfrm>
          <a:prstGeom prst="rect">
            <a:avLst/>
          </a:prstGeom>
          <a:noFill/>
          <a:ln w="28575">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0" name="Rectangle 9"/>
          <p:cNvSpPr/>
          <p:nvPr/>
        </p:nvSpPr>
        <p:spPr>
          <a:xfrm>
            <a:off x="4220244" y="1301005"/>
            <a:ext cx="867679" cy="413816"/>
          </a:xfrm>
          <a:prstGeom prst="rect">
            <a:avLst/>
          </a:prstGeom>
          <a:noFill/>
          <a:ln w="28575">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1" name="Rectangle 10"/>
          <p:cNvSpPr/>
          <p:nvPr/>
        </p:nvSpPr>
        <p:spPr>
          <a:xfrm>
            <a:off x="6161588" y="1301005"/>
            <a:ext cx="867679" cy="413816"/>
          </a:xfrm>
          <a:prstGeom prst="rect">
            <a:avLst/>
          </a:prstGeom>
          <a:noFill/>
          <a:ln w="28575">
            <a:solidFill>
              <a:srgbClr val="00B05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2" name="Rectangle 11"/>
          <p:cNvSpPr/>
          <p:nvPr/>
        </p:nvSpPr>
        <p:spPr>
          <a:xfrm>
            <a:off x="6195961" y="2017666"/>
            <a:ext cx="867679" cy="413816"/>
          </a:xfrm>
          <a:prstGeom prst="rect">
            <a:avLst/>
          </a:prstGeom>
          <a:noFill/>
          <a:ln w="28575">
            <a:solidFill>
              <a:srgbClr val="00B05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3" name="Rectangle 12"/>
          <p:cNvSpPr/>
          <p:nvPr/>
        </p:nvSpPr>
        <p:spPr>
          <a:xfrm>
            <a:off x="5131000" y="472679"/>
            <a:ext cx="954389" cy="1242142"/>
          </a:xfrm>
          <a:prstGeom prst="rect">
            <a:avLst/>
          </a:prstGeom>
          <a:noFill/>
          <a:ln w="28575">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4" name="Rectangle 13">
            <a:extLst>
              <a:ext uri="{FF2B5EF4-FFF2-40B4-BE49-F238E27FC236}">
                <a16:creationId xmlns:a16="http://schemas.microsoft.com/office/drawing/2014/main" id="{C0672455-8190-2642-BFD1-6FD010395CE4}"/>
              </a:ext>
            </a:extLst>
          </p:cNvPr>
          <p:cNvSpPr/>
          <p:nvPr/>
        </p:nvSpPr>
        <p:spPr>
          <a:xfrm>
            <a:off x="4176613" y="2708194"/>
            <a:ext cx="954388" cy="1082756"/>
          </a:xfrm>
          <a:prstGeom prst="rect">
            <a:avLst/>
          </a:prstGeom>
          <a:noFill/>
          <a:ln w="28575">
            <a:solidFill>
              <a:srgbClr val="0070C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5" name="Rectangle 14">
            <a:extLst>
              <a:ext uri="{FF2B5EF4-FFF2-40B4-BE49-F238E27FC236}">
                <a16:creationId xmlns:a16="http://schemas.microsoft.com/office/drawing/2014/main" id="{26A8D42C-D80C-F52D-0239-D6E8AED307D0}"/>
              </a:ext>
            </a:extLst>
          </p:cNvPr>
          <p:cNvSpPr/>
          <p:nvPr/>
        </p:nvSpPr>
        <p:spPr>
          <a:xfrm>
            <a:off x="4214554" y="585859"/>
            <a:ext cx="867679" cy="413816"/>
          </a:xfrm>
          <a:prstGeom prst="rect">
            <a:avLst/>
          </a:prstGeom>
          <a:noFill/>
          <a:ln w="28575">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42666489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F20DF4-5DA5-ED41-84BF-14D7753639AF}"/>
              </a:ext>
            </a:extLst>
          </p:cNvPr>
          <p:cNvSpPr>
            <a:spLocks noGrp="1"/>
          </p:cNvSpPr>
          <p:nvPr>
            <p:ph idx="1"/>
          </p:nvPr>
        </p:nvSpPr>
        <p:spPr/>
        <p:txBody>
          <a:bodyPr/>
          <a:lstStyle/>
          <a:p>
            <a:r>
              <a:rPr lang="en-US" dirty="0"/>
              <a:t>(</a:t>
            </a:r>
            <a:r>
              <a:rPr lang="en-US" dirty="0" err="1"/>
              <a:t>uni</a:t>
            </a:r>
            <a:r>
              <a:rPr lang="en-US" dirty="0"/>
              <a:t>, email, </a:t>
            </a:r>
            <a:r>
              <a:rPr lang="en-US" dirty="0" err="1"/>
              <a:t>last_name</a:t>
            </a:r>
            <a:r>
              <a:rPr lang="en-US" dirty="0"/>
              <a:t>, </a:t>
            </a:r>
            <a:r>
              <a:rPr lang="en-US" dirty="0" err="1"/>
              <a:t>first_name</a:t>
            </a:r>
            <a:r>
              <a:rPr lang="en-US" dirty="0"/>
              <a:t>)</a:t>
            </a:r>
            <a:br>
              <a:rPr lang="en-US" dirty="0"/>
            </a:br>
            <a:r>
              <a:rPr lang="en-US" dirty="0" err="1"/>
              <a:t>uni</a:t>
            </a:r>
            <a:r>
              <a:rPr lang="en-US" dirty="0"/>
              <a:t> and email are candidate (not NULL, unique)</a:t>
            </a:r>
          </a:p>
          <a:p>
            <a:pPr lvl="1"/>
            <a:r>
              <a:rPr lang="en-US" dirty="0"/>
              <a:t>Uni </a:t>
            </a:r>
            <a:r>
              <a:rPr lang="en-US" dirty="0">
                <a:sym typeface="Wingdings" pitchFamily="2" charset="2"/>
              </a:rPr>
              <a:t> email</a:t>
            </a:r>
          </a:p>
          <a:p>
            <a:pPr lvl="1"/>
            <a:r>
              <a:rPr lang="en-US" dirty="0">
                <a:sym typeface="Wingdings" pitchFamily="2" charset="2"/>
              </a:rPr>
              <a:t>Email  (</a:t>
            </a:r>
            <a:r>
              <a:rPr lang="en-US" dirty="0" err="1">
                <a:sym typeface="Wingdings" pitchFamily="2" charset="2"/>
              </a:rPr>
              <a:t>last_name</a:t>
            </a:r>
            <a:r>
              <a:rPr lang="en-US" dirty="0">
                <a:sym typeface="Wingdings" pitchFamily="2" charset="2"/>
              </a:rPr>
              <a:t>, </a:t>
            </a:r>
            <a:r>
              <a:rPr lang="en-US" dirty="0" err="1">
                <a:sym typeface="Wingdings" pitchFamily="2" charset="2"/>
              </a:rPr>
              <a:t>first_name</a:t>
            </a:r>
            <a:r>
              <a:rPr lang="en-US" dirty="0">
                <a:sym typeface="Wingdings" pitchFamily="2" charset="2"/>
              </a:rPr>
              <a:t>)</a:t>
            </a:r>
          </a:p>
          <a:p>
            <a:pPr lvl="1"/>
            <a:r>
              <a:rPr lang="en-US" dirty="0">
                <a:sym typeface="Wingdings" pitchFamily="2" charset="2"/>
              </a:rPr>
              <a:t> Uni  (</a:t>
            </a:r>
            <a:r>
              <a:rPr lang="en-US" dirty="0" err="1">
                <a:sym typeface="Wingdings" pitchFamily="2" charset="2"/>
              </a:rPr>
              <a:t>last_name</a:t>
            </a:r>
            <a:r>
              <a:rPr lang="en-US" dirty="0">
                <a:sym typeface="Wingdings" pitchFamily="2" charset="2"/>
              </a:rPr>
              <a:t>, </a:t>
            </a:r>
            <a:r>
              <a:rPr lang="en-US" dirty="0" err="1">
                <a:sym typeface="Wingdings" pitchFamily="2" charset="2"/>
              </a:rPr>
              <a:t>first_name</a:t>
            </a:r>
            <a:r>
              <a:rPr lang="en-US" dirty="0">
                <a:sym typeface="Wingdings" pitchFamily="2" charset="2"/>
              </a:rPr>
              <a:t>)</a:t>
            </a:r>
          </a:p>
          <a:p>
            <a:r>
              <a:rPr lang="en-US" dirty="0"/>
              <a:t>Person:(</a:t>
            </a:r>
            <a:r>
              <a:rPr lang="en-US" dirty="0" err="1"/>
              <a:t>uni</a:t>
            </a:r>
            <a:r>
              <a:rPr lang="en-US" dirty="0"/>
              <a:t>, email, </a:t>
            </a:r>
            <a:r>
              <a:rPr lang="en-US" dirty="0" err="1"/>
              <a:t>last_name</a:t>
            </a:r>
            <a:r>
              <a:rPr lang="en-US" dirty="0"/>
              <a:t>, </a:t>
            </a:r>
            <a:r>
              <a:rPr lang="en-US" dirty="0" err="1"/>
              <a:t>first_name</a:t>
            </a:r>
            <a:r>
              <a:rPr lang="en-US" dirty="0"/>
              <a:t>), </a:t>
            </a:r>
            <a:br>
              <a:rPr lang="en-US" dirty="0"/>
            </a:br>
            <a:r>
              <a:rPr lang="en-US" dirty="0" err="1"/>
              <a:t>ContactInfo</a:t>
            </a:r>
            <a:r>
              <a:rPr lang="en-US" dirty="0"/>
              <a:t>: (email, </a:t>
            </a:r>
            <a:r>
              <a:rPr lang="en-US" dirty="0" err="1"/>
              <a:t>phone_number</a:t>
            </a:r>
            <a:r>
              <a:rPr lang="en-US" dirty="0"/>
              <a:t>, </a:t>
            </a:r>
            <a:r>
              <a:rPr lang="en-US" dirty="0" err="1"/>
              <a:t>dorm_name</a:t>
            </a:r>
            <a:r>
              <a:rPr lang="en-US" dirty="0"/>
              <a:t>)</a:t>
            </a:r>
          </a:p>
          <a:p>
            <a:pPr lvl="1"/>
            <a:r>
              <a:rPr lang="en-US" dirty="0"/>
              <a:t>Uni </a:t>
            </a:r>
            <a:r>
              <a:rPr lang="en-US" dirty="0">
                <a:sym typeface="Wingdings" pitchFamily="2" charset="2"/>
              </a:rPr>
              <a:t> email</a:t>
            </a:r>
          </a:p>
          <a:p>
            <a:pPr lvl="1"/>
            <a:r>
              <a:rPr lang="en-US" dirty="0">
                <a:sym typeface="Wingdings" pitchFamily="2" charset="2"/>
              </a:rPr>
              <a:t>Email  </a:t>
            </a:r>
            <a:r>
              <a:rPr lang="en-US" dirty="0" err="1"/>
              <a:t>phone_number</a:t>
            </a:r>
            <a:r>
              <a:rPr lang="en-US" dirty="0"/>
              <a:t>, </a:t>
            </a:r>
            <a:r>
              <a:rPr lang="en-US" dirty="0" err="1"/>
              <a:t>dorm_name</a:t>
            </a:r>
            <a:endParaRPr lang="en-US" dirty="0"/>
          </a:p>
          <a:p>
            <a:pPr lvl="1"/>
            <a:r>
              <a:rPr lang="en-US" dirty="0"/>
              <a:t>Uni </a:t>
            </a:r>
            <a:r>
              <a:rPr lang="en-US" dirty="0">
                <a:sym typeface="Wingdings" pitchFamily="2" charset="2"/>
              </a:rPr>
              <a:t> </a:t>
            </a:r>
            <a:r>
              <a:rPr lang="en-US" dirty="0" err="1"/>
              <a:t>phone_number</a:t>
            </a:r>
            <a:r>
              <a:rPr lang="en-US" dirty="0"/>
              <a:t>, </a:t>
            </a:r>
            <a:r>
              <a:rPr lang="en-US" dirty="0" err="1"/>
              <a:t>dorm_name</a:t>
            </a:r>
            <a:endParaRPr lang="en-US" dirty="0"/>
          </a:p>
        </p:txBody>
      </p:sp>
      <p:sp>
        <p:nvSpPr>
          <p:cNvPr id="3" name="Title 2">
            <a:extLst>
              <a:ext uri="{FF2B5EF4-FFF2-40B4-BE49-F238E27FC236}">
                <a16:creationId xmlns:a16="http://schemas.microsoft.com/office/drawing/2014/main" id="{019092B8-16FD-814F-BD9A-28EEAB534C72}"/>
              </a:ext>
            </a:extLst>
          </p:cNvPr>
          <p:cNvSpPr>
            <a:spLocks noGrp="1"/>
          </p:cNvSpPr>
          <p:nvPr>
            <p:ph type="title"/>
          </p:nvPr>
        </p:nvSpPr>
        <p:spPr/>
        <p:txBody>
          <a:bodyPr/>
          <a:lstStyle/>
          <a:p>
            <a:r>
              <a:rPr lang="en-US" dirty="0"/>
              <a:t>F</a:t>
            </a:r>
            <a:r>
              <a:rPr lang="en-US" baseline="30000" dirty="0"/>
              <a:t>+</a:t>
            </a:r>
            <a:endParaRPr lang="en-US" dirty="0"/>
          </a:p>
        </p:txBody>
      </p:sp>
    </p:spTree>
    <p:extLst>
      <p:ext uri="{BB962C8B-B14F-4D97-AF65-F5344CB8AC3E}">
        <p14:creationId xmlns:p14="http://schemas.microsoft.com/office/powerpoint/2010/main" val="17486552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4">
            <a:extLst>
              <a:ext uri="{FF2B5EF4-FFF2-40B4-BE49-F238E27FC236}">
                <a16:creationId xmlns:a16="http://schemas.microsoft.com/office/drawing/2014/main" id="{F8574204-76B1-FC45-87FE-6B8BE4918AC3}"/>
              </a:ext>
            </a:extLst>
          </p:cNvPr>
          <p:cNvSpPr>
            <a:spLocks noGrp="1" noChangeArrowheads="1"/>
          </p:cNvSpPr>
          <p:nvPr>
            <p:ph type="title"/>
          </p:nvPr>
        </p:nvSpPr>
        <p:spPr/>
        <p:txBody>
          <a:bodyPr/>
          <a:lstStyle/>
          <a:p>
            <a:r>
              <a:rPr lang="en-US" altLang="en-US"/>
              <a:t>Reasoning About FDs</a:t>
            </a:r>
          </a:p>
        </p:txBody>
      </p:sp>
      <p:pic>
        <p:nvPicPr>
          <p:cNvPr id="3" name="Picture 2">
            <a:extLst>
              <a:ext uri="{FF2B5EF4-FFF2-40B4-BE49-F238E27FC236}">
                <a16:creationId xmlns:a16="http://schemas.microsoft.com/office/drawing/2014/main" id="{9530D76A-107B-3641-873A-749A57FB89FD}"/>
              </a:ext>
            </a:extLst>
          </p:cNvPr>
          <p:cNvPicPr>
            <a:picLocks noChangeAspect="1"/>
          </p:cNvPicPr>
          <p:nvPr/>
        </p:nvPicPr>
        <p:blipFill>
          <a:blip r:embed="rId3"/>
          <a:stretch>
            <a:fillRect/>
          </a:stretch>
        </p:blipFill>
        <p:spPr>
          <a:xfrm>
            <a:off x="533400" y="1003773"/>
            <a:ext cx="7772400" cy="3548088"/>
          </a:xfrm>
          <a:prstGeom prst="rect">
            <a:avLst/>
          </a:prstGeom>
        </p:spPr>
      </p:pic>
    </p:spTree>
    <p:extLst>
      <p:ext uri="{BB962C8B-B14F-4D97-AF65-F5344CB8AC3E}">
        <p14:creationId xmlns:p14="http://schemas.microsoft.com/office/powerpoint/2010/main" val="2980126494"/>
      </p:ext>
    </p:extLst>
  </p:cSld>
  <p:clrMapOvr>
    <a:masterClrMapping/>
  </p:clrMapOvr>
  <p:transition>
    <p:cu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6" name="Rectangle 2">
            <a:extLst>
              <a:ext uri="{FF2B5EF4-FFF2-40B4-BE49-F238E27FC236}">
                <a16:creationId xmlns:a16="http://schemas.microsoft.com/office/drawing/2014/main" id="{8AAFCD3E-8FE0-5E46-B9E4-5BECD4E92E4B}"/>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ea typeface="ＭＳ Ｐゴシック" pitchFamily="34" charset="-128"/>
              </a:rPr>
              <a:t>Lossless Decomposition</a:t>
            </a:r>
          </a:p>
        </p:txBody>
      </p:sp>
      <p:sp>
        <p:nvSpPr>
          <p:cNvPr id="34818" name="Rectangle 3">
            <a:extLst>
              <a:ext uri="{FF2B5EF4-FFF2-40B4-BE49-F238E27FC236}">
                <a16:creationId xmlns:a16="http://schemas.microsoft.com/office/drawing/2014/main" id="{E6A37D8D-7CCB-7F43-A1DF-D2E4CFD7A448}"/>
              </a:ext>
            </a:extLst>
          </p:cNvPr>
          <p:cNvSpPr>
            <a:spLocks noGrp="1" noChangeArrowheads="1"/>
          </p:cNvSpPr>
          <p:nvPr>
            <p:ph type="body" idx="1"/>
          </p:nvPr>
        </p:nvSpPr>
        <p:spPr>
          <a:xfrm>
            <a:off x="685800" y="820340"/>
            <a:ext cx="8000999" cy="3656409"/>
          </a:xfrm>
        </p:spPr>
        <p:txBody>
          <a:bodyPr/>
          <a:lstStyle/>
          <a:p>
            <a:r>
              <a:rPr lang="en-US" altLang="en-US" sz="1800" dirty="0"/>
              <a:t>Let </a:t>
            </a:r>
            <a:r>
              <a:rPr lang="en-US" altLang="en-US" sz="1800" i="1" dirty="0"/>
              <a:t>R</a:t>
            </a:r>
            <a:r>
              <a:rPr lang="en-US" altLang="en-US" sz="1800" dirty="0"/>
              <a:t> be a relation schema and let </a:t>
            </a:r>
            <a:r>
              <a:rPr lang="en-US" altLang="en-US" sz="1800" i="1" dirty="0"/>
              <a:t>R</a:t>
            </a:r>
            <a:r>
              <a:rPr lang="en-US" altLang="en-US" sz="1800" i="1" baseline="-25000" dirty="0"/>
              <a:t>1 </a:t>
            </a:r>
            <a:r>
              <a:rPr lang="en-US" altLang="en-US" sz="1800" dirty="0"/>
              <a:t>and </a:t>
            </a:r>
            <a:r>
              <a:rPr lang="en-US" altLang="en-US" sz="1800" i="1" dirty="0"/>
              <a:t>R</a:t>
            </a:r>
            <a:r>
              <a:rPr lang="en-US" altLang="en-US" sz="1800" i="1" baseline="-25000" dirty="0"/>
              <a:t>2 </a:t>
            </a:r>
            <a:r>
              <a:rPr lang="en-US" altLang="en-US" sz="1800" dirty="0"/>
              <a:t>form a decomposition of R.</a:t>
            </a:r>
          </a:p>
          <a:p>
            <a:pPr lvl="1"/>
            <a:r>
              <a:rPr lang="en-US" altLang="en-US" dirty="0"/>
              <a:t>That is R = </a:t>
            </a:r>
            <a:r>
              <a:rPr lang="en-US" altLang="en-US" i="1" dirty="0"/>
              <a:t>R</a:t>
            </a:r>
            <a:r>
              <a:rPr lang="en-US" altLang="en-US" i="1" baseline="-25000" dirty="0"/>
              <a:t>1 </a:t>
            </a:r>
            <a:r>
              <a:rPr lang="en-US" altLang="en-US" dirty="0"/>
              <a:t> U </a:t>
            </a:r>
            <a:r>
              <a:rPr lang="en-US" altLang="en-US" i="1" dirty="0"/>
              <a:t>R</a:t>
            </a:r>
            <a:r>
              <a:rPr lang="en-US" altLang="en-US" i="1" baseline="-25000" dirty="0"/>
              <a:t>2</a:t>
            </a:r>
          </a:p>
          <a:p>
            <a:pPr lvl="1"/>
            <a:r>
              <a:rPr lang="en-US" altLang="en-US" i="1" dirty="0">
                <a:solidFill>
                  <a:schemeClr val="accent2"/>
                </a:solidFill>
              </a:rPr>
              <a:t>Note: This notation is confusing. This is a statement about the schema,</a:t>
            </a:r>
            <a:br>
              <a:rPr lang="en-US" altLang="en-US" i="1" dirty="0">
                <a:solidFill>
                  <a:schemeClr val="accent2"/>
                </a:solidFill>
              </a:rPr>
            </a:br>
            <a:r>
              <a:rPr lang="en-US" altLang="en-US" i="1" dirty="0">
                <a:solidFill>
                  <a:schemeClr val="accent2"/>
                </a:solidFill>
              </a:rPr>
              <a:t>not about the data in relations.</a:t>
            </a:r>
            <a:endParaRPr lang="en-US" altLang="en-US" dirty="0">
              <a:solidFill>
                <a:schemeClr val="accent2"/>
              </a:solidFill>
            </a:endParaRPr>
          </a:p>
          <a:p>
            <a:r>
              <a:rPr lang="en-US" altLang="en-US" sz="1800" dirty="0"/>
              <a:t>We say that the decomposition is a </a:t>
            </a:r>
            <a:r>
              <a:rPr lang="en-US" altLang="en-US" sz="1800" b="1" dirty="0">
                <a:solidFill>
                  <a:srgbClr val="002060"/>
                </a:solidFill>
              </a:rPr>
              <a:t>lossless decomposition  </a:t>
            </a:r>
            <a:r>
              <a:rPr lang="en-US" altLang="en-US" sz="1800" dirty="0"/>
              <a:t>if there is no loss of information by replacing  R with the two relation schemas</a:t>
            </a:r>
            <a:r>
              <a:rPr lang="en-US" altLang="en-US" sz="1800" i="1" dirty="0"/>
              <a:t> R</a:t>
            </a:r>
            <a:r>
              <a:rPr lang="en-US" altLang="en-US" sz="1800" i="1" baseline="-25000" dirty="0"/>
              <a:t>1 </a:t>
            </a:r>
            <a:r>
              <a:rPr lang="en-US" altLang="en-US" sz="1800" dirty="0"/>
              <a:t> U </a:t>
            </a:r>
            <a:r>
              <a:rPr lang="en-US" altLang="en-US" sz="1800" i="1" dirty="0"/>
              <a:t>R</a:t>
            </a:r>
            <a:r>
              <a:rPr lang="en-US" altLang="en-US" sz="1800" i="1" baseline="-25000" dirty="0"/>
              <a:t>2</a:t>
            </a:r>
            <a:r>
              <a:rPr lang="en-US" altLang="en-US" sz="1800" dirty="0"/>
              <a:t> </a:t>
            </a:r>
          </a:p>
          <a:p>
            <a:r>
              <a:rPr lang="en-US" altLang="en-US" sz="1800" dirty="0">
                <a:sym typeface="Symbol" pitchFamily="2" charset="2"/>
              </a:rPr>
              <a:t>Formally,</a:t>
            </a:r>
          </a:p>
          <a:p>
            <a:pPr>
              <a:buFont typeface="Monotype Sorts" pitchFamily="2" charset="2"/>
              <a:buNone/>
            </a:pPr>
            <a:r>
              <a:rPr lang="en-US" altLang="en-US" sz="1800" dirty="0">
                <a:latin typeface="Times New Roman" panose="02020603050405020304" pitchFamily="18" charset="0"/>
                <a:sym typeface="Symbol" pitchFamily="2" charset="2"/>
              </a:rPr>
              <a:t>              </a:t>
            </a:r>
            <a:r>
              <a:rPr lang="en-US" altLang="en-US" sz="1800" baseline="-25000" dirty="0">
                <a:latin typeface="Times New Roman" panose="02020603050405020304" pitchFamily="18" charset="0"/>
                <a:sym typeface="Symbol" pitchFamily="2" charset="2"/>
              </a:rPr>
              <a:t>R</a:t>
            </a:r>
            <a:r>
              <a:rPr lang="en-US" altLang="en-US" sz="1800" baseline="-50000" dirty="0">
                <a:latin typeface="Times New Roman" panose="02020603050405020304" pitchFamily="18" charset="0"/>
                <a:sym typeface="Symbol" pitchFamily="2" charset="2"/>
              </a:rPr>
              <a:t>1</a:t>
            </a:r>
            <a:r>
              <a:rPr lang="en-US" altLang="en-US" sz="1800" dirty="0">
                <a:latin typeface="Times New Roman" panose="02020603050405020304" pitchFamily="18" charset="0"/>
                <a:sym typeface="Symbol" pitchFamily="2" charset="2"/>
              </a:rPr>
              <a:t> (r)      </a:t>
            </a:r>
            <a:r>
              <a:rPr lang="en-US" altLang="en-US" sz="1800" baseline="-25000" dirty="0">
                <a:latin typeface="Times New Roman" panose="02020603050405020304" pitchFamily="18" charset="0"/>
                <a:sym typeface="Symbol" pitchFamily="2" charset="2"/>
              </a:rPr>
              <a:t>R</a:t>
            </a:r>
            <a:r>
              <a:rPr lang="en-US" altLang="en-US" sz="1800" baseline="-50000" dirty="0">
                <a:latin typeface="Times New Roman" panose="02020603050405020304" pitchFamily="18" charset="0"/>
                <a:sym typeface="Symbol" pitchFamily="2" charset="2"/>
              </a:rPr>
              <a:t>2</a:t>
            </a:r>
            <a:r>
              <a:rPr lang="en-US" altLang="en-US" sz="1800" dirty="0">
                <a:latin typeface="Times New Roman" panose="02020603050405020304" pitchFamily="18" charset="0"/>
                <a:sym typeface="Symbol" pitchFamily="2" charset="2"/>
              </a:rPr>
              <a:t> (r) = </a:t>
            </a:r>
            <a:r>
              <a:rPr lang="en-US" altLang="en-US" sz="1800" i="1" dirty="0">
                <a:latin typeface="Times New Roman" panose="02020603050405020304" pitchFamily="18" charset="0"/>
                <a:sym typeface="Symbol" pitchFamily="2" charset="2"/>
              </a:rPr>
              <a:t>r</a:t>
            </a:r>
          </a:p>
          <a:p>
            <a:r>
              <a:rPr lang="en-US" altLang="en-US" sz="1800" dirty="0">
                <a:sym typeface="Symbol" pitchFamily="2" charset="2"/>
              </a:rPr>
              <a:t>And,  conversely a decomposition is lossy if</a:t>
            </a:r>
            <a:endParaRPr lang="en-US" altLang="en-US" sz="1800" i="1" dirty="0"/>
          </a:p>
          <a:p>
            <a:pPr lvl="1">
              <a:buFont typeface="Monotype Sorts" pitchFamily="2" charset="2"/>
              <a:buNone/>
            </a:pPr>
            <a:r>
              <a:rPr lang="en-US" altLang="en-US" dirty="0">
                <a:latin typeface="Times New Roman" panose="02020603050405020304" pitchFamily="18" charset="0"/>
                <a:sym typeface="Symbol" pitchFamily="2" charset="2"/>
              </a:rPr>
              <a:t>     r     </a:t>
            </a:r>
            <a:r>
              <a:rPr lang="en-US" altLang="en-US" baseline="-25000" dirty="0">
                <a:latin typeface="Times New Roman" panose="02020603050405020304" pitchFamily="18" charset="0"/>
                <a:sym typeface="Symbol" pitchFamily="2" charset="2"/>
              </a:rPr>
              <a:t>R</a:t>
            </a:r>
            <a:r>
              <a:rPr lang="en-US" altLang="en-US" baseline="-50000" dirty="0">
                <a:latin typeface="Times New Roman" panose="02020603050405020304" pitchFamily="18" charset="0"/>
                <a:sym typeface="Symbol" pitchFamily="2" charset="2"/>
              </a:rPr>
              <a:t>1</a:t>
            </a:r>
            <a:r>
              <a:rPr lang="en-US" altLang="en-US" dirty="0">
                <a:latin typeface="Times New Roman" panose="02020603050405020304" pitchFamily="18" charset="0"/>
                <a:sym typeface="Symbol" pitchFamily="2" charset="2"/>
              </a:rPr>
              <a:t> (r)      </a:t>
            </a:r>
            <a:r>
              <a:rPr lang="en-US" altLang="en-US" baseline="-25000" dirty="0">
                <a:latin typeface="Times New Roman" panose="02020603050405020304" pitchFamily="18" charset="0"/>
                <a:sym typeface="Symbol" pitchFamily="2" charset="2"/>
              </a:rPr>
              <a:t>R</a:t>
            </a:r>
            <a:r>
              <a:rPr lang="en-US" altLang="en-US" baseline="-50000" dirty="0">
                <a:latin typeface="Times New Roman" panose="02020603050405020304" pitchFamily="18" charset="0"/>
                <a:sym typeface="Symbol" pitchFamily="2" charset="2"/>
              </a:rPr>
              <a:t>2</a:t>
            </a:r>
            <a:r>
              <a:rPr lang="en-US" altLang="en-US" dirty="0">
                <a:latin typeface="Times New Roman" panose="02020603050405020304" pitchFamily="18" charset="0"/>
                <a:sym typeface="Symbol" pitchFamily="2" charset="2"/>
              </a:rPr>
              <a:t> (r) = </a:t>
            </a:r>
            <a:r>
              <a:rPr lang="en-US" altLang="en-US" i="1" dirty="0">
                <a:latin typeface="Times New Roman" panose="02020603050405020304" pitchFamily="18" charset="0"/>
                <a:sym typeface="Symbol" pitchFamily="2" charset="2"/>
              </a:rPr>
              <a:t>r</a:t>
            </a:r>
            <a:r>
              <a:rPr lang="en-US" altLang="en-US" dirty="0">
                <a:latin typeface="Times New Roman" panose="02020603050405020304" pitchFamily="18" charset="0"/>
                <a:sym typeface="Symbol" pitchFamily="2" charset="2"/>
              </a:rPr>
              <a:t> </a:t>
            </a:r>
            <a:endParaRPr lang="en-US" altLang="en-US" dirty="0"/>
          </a:p>
        </p:txBody>
      </p:sp>
      <p:sp>
        <p:nvSpPr>
          <p:cNvPr id="34819" name="Freeform 19">
            <a:extLst>
              <a:ext uri="{FF2B5EF4-FFF2-40B4-BE49-F238E27FC236}">
                <a16:creationId xmlns:a16="http://schemas.microsoft.com/office/drawing/2014/main" id="{202EE80B-F3FE-CB43-A01F-853DBA4E319C}"/>
              </a:ext>
            </a:extLst>
          </p:cNvPr>
          <p:cNvSpPr>
            <a:spLocks/>
          </p:cNvSpPr>
          <p:nvPr/>
        </p:nvSpPr>
        <p:spPr bwMode="auto">
          <a:xfrm>
            <a:off x="2558299" y="3830240"/>
            <a:ext cx="107156" cy="107156"/>
          </a:xfrm>
          <a:custGeom>
            <a:avLst/>
            <a:gdLst>
              <a:gd name="T0" fmla="*/ 0 w 182"/>
              <a:gd name="T1" fmla="*/ 0 h 182"/>
              <a:gd name="T2" fmla="*/ 0 w 182"/>
              <a:gd name="T3" fmla="*/ 2147483646 h 182"/>
              <a:gd name="T4" fmla="*/ 2147483646 w 182"/>
              <a:gd name="T5" fmla="*/ 0 h 182"/>
              <a:gd name="T6" fmla="*/ 2147483646 w 182"/>
              <a:gd name="T7" fmla="*/ 2147483646 h 182"/>
              <a:gd name="T8" fmla="*/ 0 w 182"/>
              <a:gd name="T9" fmla="*/ 0 h 182"/>
              <a:gd name="T10" fmla="*/ 0 60000 65536"/>
              <a:gd name="T11" fmla="*/ 0 60000 65536"/>
              <a:gd name="T12" fmla="*/ 0 60000 65536"/>
              <a:gd name="T13" fmla="*/ 0 60000 65536"/>
              <a:gd name="T14" fmla="*/ 0 60000 65536"/>
              <a:gd name="T15" fmla="*/ 0 w 182"/>
              <a:gd name="T16" fmla="*/ 0 h 182"/>
              <a:gd name="T17" fmla="*/ 182 w 182"/>
              <a:gd name="T18" fmla="*/ 182 h 182"/>
            </a:gdLst>
            <a:ahLst/>
            <a:cxnLst>
              <a:cxn ang="T10">
                <a:pos x="T0" y="T1"/>
              </a:cxn>
              <a:cxn ang="T11">
                <a:pos x="T2" y="T3"/>
              </a:cxn>
              <a:cxn ang="T12">
                <a:pos x="T4" y="T5"/>
              </a:cxn>
              <a:cxn ang="T13">
                <a:pos x="T6" y="T7"/>
              </a:cxn>
              <a:cxn ang="T14">
                <a:pos x="T8" y="T9"/>
              </a:cxn>
            </a:cxnLst>
            <a:rect l="T15" t="T16" r="T17" b="T18"/>
            <a:pathLst>
              <a:path w="182" h="182">
                <a:moveTo>
                  <a:pt x="0" y="0"/>
                </a:moveTo>
                <a:lnTo>
                  <a:pt x="0" y="182"/>
                </a:lnTo>
                <a:lnTo>
                  <a:pt x="182" y="0"/>
                </a:lnTo>
                <a:lnTo>
                  <a:pt x="182" y="182"/>
                </a:lnTo>
                <a:lnTo>
                  <a:pt x="0" y="0"/>
                </a:lnTo>
                <a:close/>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5400"/>
              </a:solidFill>
              <a:effectLst/>
              <a:uLnTx/>
              <a:uFillTx/>
              <a:latin typeface="Helvetica" pitchFamily="2" charset="0"/>
              <a:ea typeface="ＭＳ Ｐゴシック" panose="020B0600070205080204" pitchFamily="34" charset="-128"/>
              <a:cs typeface="+mn-cs"/>
            </a:endParaRPr>
          </a:p>
        </p:txBody>
      </p:sp>
      <p:sp>
        <p:nvSpPr>
          <p:cNvPr id="34820" name="Freeform 19">
            <a:extLst>
              <a:ext uri="{FF2B5EF4-FFF2-40B4-BE49-F238E27FC236}">
                <a16:creationId xmlns:a16="http://schemas.microsoft.com/office/drawing/2014/main" id="{90D906EE-20C4-934B-949E-DC909463CD01}"/>
              </a:ext>
            </a:extLst>
          </p:cNvPr>
          <p:cNvSpPr>
            <a:spLocks/>
          </p:cNvSpPr>
          <p:nvPr/>
        </p:nvSpPr>
        <p:spPr bwMode="auto">
          <a:xfrm>
            <a:off x="2286000" y="3181350"/>
            <a:ext cx="107156" cy="107156"/>
          </a:xfrm>
          <a:custGeom>
            <a:avLst/>
            <a:gdLst>
              <a:gd name="T0" fmla="*/ 0 w 182"/>
              <a:gd name="T1" fmla="*/ 0 h 182"/>
              <a:gd name="T2" fmla="*/ 0 w 182"/>
              <a:gd name="T3" fmla="*/ 2147483646 h 182"/>
              <a:gd name="T4" fmla="*/ 2147483646 w 182"/>
              <a:gd name="T5" fmla="*/ 0 h 182"/>
              <a:gd name="T6" fmla="*/ 2147483646 w 182"/>
              <a:gd name="T7" fmla="*/ 2147483646 h 182"/>
              <a:gd name="T8" fmla="*/ 0 w 182"/>
              <a:gd name="T9" fmla="*/ 0 h 182"/>
              <a:gd name="T10" fmla="*/ 0 60000 65536"/>
              <a:gd name="T11" fmla="*/ 0 60000 65536"/>
              <a:gd name="T12" fmla="*/ 0 60000 65536"/>
              <a:gd name="T13" fmla="*/ 0 60000 65536"/>
              <a:gd name="T14" fmla="*/ 0 60000 65536"/>
              <a:gd name="T15" fmla="*/ 0 w 182"/>
              <a:gd name="T16" fmla="*/ 0 h 182"/>
              <a:gd name="T17" fmla="*/ 182 w 182"/>
              <a:gd name="T18" fmla="*/ 182 h 182"/>
            </a:gdLst>
            <a:ahLst/>
            <a:cxnLst>
              <a:cxn ang="T10">
                <a:pos x="T0" y="T1"/>
              </a:cxn>
              <a:cxn ang="T11">
                <a:pos x="T2" y="T3"/>
              </a:cxn>
              <a:cxn ang="T12">
                <a:pos x="T4" y="T5"/>
              </a:cxn>
              <a:cxn ang="T13">
                <a:pos x="T6" y="T7"/>
              </a:cxn>
              <a:cxn ang="T14">
                <a:pos x="T8" y="T9"/>
              </a:cxn>
            </a:cxnLst>
            <a:rect l="T15" t="T16" r="T17" b="T18"/>
            <a:pathLst>
              <a:path w="182" h="182">
                <a:moveTo>
                  <a:pt x="0" y="0"/>
                </a:moveTo>
                <a:lnTo>
                  <a:pt x="0" y="182"/>
                </a:lnTo>
                <a:lnTo>
                  <a:pt x="182" y="0"/>
                </a:lnTo>
                <a:lnTo>
                  <a:pt x="182" y="182"/>
                </a:lnTo>
                <a:lnTo>
                  <a:pt x="0" y="0"/>
                </a:lnTo>
                <a:close/>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5400"/>
              </a:solidFill>
              <a:effectLst/>
              <a:uLnTx/>
              <a:uFillTx/>
              <a:latin typeface="Helvetica" pitchFamily="2" charset="0"/>
              <a:ea typeface="ＭＳ Ｐゴシック" panose="020B0600070205080204" pitchFamily="34" charset="-128"/>
              <a:cs typeface="+mn-cs"/>
            </a:endParaRPr>
          </a:p>
        </p:txBody>
      </p:sp>
    </p:spTree>
    <p:extLst>
      <p:ext uri="{BB962C8B-B14F-4D97-AF65-F5344CB8AC3E}">
        <p14:creationId xmlns:p14="http://schemas.microsoft.com/office/powerpoint/2010/main" val="21603324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Rectangle 2">
            <a:extLst>
              <a:ext uri="{FF2B5EF4-FFF2-40B4-BE49-F238E27FC236}">
                <a16:creationId xmlns:a16="http://schemas.microsoft.com/office/drawing/2014/main" id="{93F52F21-47E3-F542-A0B7-31FD505FE2AD}"/>
              </a:ext>
            </a:extLst>
          </p:cNvPr>
          <p:cNvSpPr>
            <a:spLocks noGrp="1" noChangeArrowheads="1"/>
          </p:cNvSpPr>
          <p:nvPr>
            <p:ph type="title"/>
          </p:nvPr>
        </p:nvSpPr>
        <p:spPr>
          <a:xfrm>
            <a:off x="1721644" y="139304"/>
            <a:ext cx="6279356" cy="448865"/>
          </a:xfrm>
        </p:spPr>
        <p:txBody>
          <a:bodyPr/>
          <a:lstStyle/>
          <a:p>
            <a:pPr>
              <a:defRPr/>
            </a:pPr>
            <a:r>
              <a:rPr lang="en-US" altLang="en-US" sz="2100" dirty="0">
                <a:effectLst>
                  <a:outerShdw blurRad="38100" dist="38100" dir="2700000" algn="tl">
                    <a:srgbClr val="C0C0C0"/>
                  </a:outerShdw>
                </a:effectLst>
              </a:rPr>
              <a:t>Normalization Theory</a:t>
            </a:r>
          </a:p>
        </p:txBody>
      </p:sp>
      <p:sp>
        <p:nvSpPr>
          <p:cNvPr id="36866" name="Rectangle 3">
            <a:extLst>
              <a:ext uri="{FF2B5EF4-FFF2-40B4-BE49-F238E27FC236}">
                <a16:creationId xmlns:a16="http://schemas.microsoft.com/office/drawing/2014/main" id="{F6D4A94F-95A8-2A49-8377-FA9F25FF4465}"/>
              </a:ext>
            </a:extLst>
          </p:cNvPr>
          <p:cNvSpPr>
            <a:spLocks noGrp="1" noChangeArrowheads="1"/>
          </p:cNvSpPr>
          <p:nvPr>
            <p:ph type="body" idx="1"/>
          </p:nvPr>
        </p:nvSpPr>
        <p:spPr>
          <a:xfrm>
            <a:off x="1721644" y="829866"/>
            <a:ext cx="5653088" cy="2343150"/>
          </a:xfrm>
        </p:spPr>
        <p:txBody>
          <a:bodyPr/>
          <a:lstStyle/>
          <a:p>
            <a:r>
              <a:rPr lang="en-US" altLang="en-US" sz="1275" dirty="0"/>
              <a:t>Decide whether a particular relation </a:t>
            </a:r>
            <a:r>
              <a:rPr lang="en-US" altLang="en-US" sz="1275" i="1" dirty="0"/>
              <a:t>R</a:t>
            </a:r>
            <a:r>
              <a:rPr lang="en-US" altLang="en-US" sz="1275" dirty="0"/>
              <a:t> is in </a:t>
            </a:r>
            <a:r>
              <a:rPr lang="ja-JP" altLang="en-US" sz="1275">
                <a:latin typeface="Arial" panose="020B0604020202020204" pitchFamily="34" charset="0"/>
              </a:rPr>
              <a:t>“</a:t>
            </a:r>
            <a:r>
              <a:rPr lang="en-US" altLang="ja-JP" sz="1275" dirty="0"/>
              <a:t>good</a:t>
            </a:r>
            <a:r>
              <a:rPr lang="ja-JP" altLang="en-US" sz="1275">
                <a:latin typeface="Arial" panose="020B0604020202020204" pitchFamily="34" charset="0"/>
              </a:rPr>
              <a:t>”</a:t>
            </a:r>
            <a:r>
              <a:rPr lang="en-US" altLang="ja-JP" sz="1275" dirty="0"/>
              <a:t> form.</a:t>
            </a:r>
          </a:p>
          <a:p>
            <a:r>
              <a:rPr lang="en-US" altLang="en-US" sz="1275" dirty="0"/>
              <a:t>In the case that a relation </a:t>
            </a:r>
            <a:r>
              <a:rPr lang="en-US" altLang="en-US" sz="1275" i="1" dirty="0"/>
              <a:t>R</a:t>
            </a:r>
            <a:r>
              <a:rPr lang="en-US" altLang="en-US" sz="1275" dirty="0"/>
              <a:t> is not in </a:t>
            </a:r>
            <a:r>
              <a:rPr lang="ja-JP" altLang="en-US" sz="1275">
                <a:latin typeface="Arial" panose="020B0604020202020204" pitchFamily="34" charset="0"/>
              </a:rPr>
              <a:t>“</a:t>
            </a:r>
            <a:r>
              <a:rPr lang="en-US" altLang="ja-JP" sz="1275" dirty="0"/>
              <a:t>good</a:t>
            </a:r>
            <a:r>
              <a:rPr lang="ja-JP" altLang="en-US" sz="1275">
                <a:latin typeface="Arial" panose="020B0604020202020204" pitchFamily="34" charset="0"/>
              </a:rPr>
              <a:t>”</a:t>
            </a:r>
            <a:r>
              <a:rPr lang="en-US" altLang="ja-JP" sz="1275" dirty="0"/>
              <a:t> form, decompose it into  set of relations {</a:t>
            </a:r>
            <a:r>
              <a:rPr lang="en-US" altLang="ja-JP" sz="1275" i="1" dirty="0"/>
              <a:t>R</a:t>
            </a:r>
            <a:r>
              <a:rPr lang="en-US" altLang="ja-JP" sz="1275" baseline="-25000" dirty="0"/>
              <a:t>1</a:t>
            </a:r>
            <a:r>
              <a:rPr lang="en-US" altLang="ja-JP" sz="1275" i="1" dirty="0"/>
              <a:t>, R</a:t>
            </a:r>
            <a:r>
              <a:rPr lang="en-US" altLang="ja-JP" sz="1275" baseline="-25000" dirty="0"/>
              <a:t>2</a:t>
            </a:r>
            <a:r>
              <a:rPr lang="en-US" altLang="ja-JP" sz="1275" i="1" dirty="0"/>
              <a:t>, ..., R</a:t>
            </a:r>
            <a:r>
              <a:rPr lang="en-US" altLang="ja-JP" sz="1275" i="1" baseline="-25000" dirty="0"/>
              <a:t>n</a:t>
            </a:r>
            <a:r>
              <a:rPr lang="en-US" altLang="ja-JP" sz="1275" dirty="0"/>
              <a:t>} such that </a:t>
            </a:r>
          </a:p>
          <a:p>
            <a:pPr lvl="1"/>
            <a:r>
              <a:rPr lang="en-US" altLang="en-US" sz="1275" dirty="0">
                <a:ea typeface="ＭＳ Ｐゴシック" panose="020B0600070205080204" pitchFamily="34" charset="-128"/>
              </a:rPr>
              <a:t>Each relation is in good form </a:t>
            </a:r>
          </a:p>
          <a:p>
            <a:pPr lvl="1"/>
            <a:r>
              <a:rPr lang="en-US" altLang="en-US" sz="1275" dirty="0">
                <a:ea typeface="ＭＳ Ｐゴシック" panose="020B0600070205080204" pitchFamily="34" charset="-128"/>
              </a:rPr>
              <a:t>The decomposition is a lossless decomposition</a:t>
            </a:r>
          </a:p>
          <a:p>
            <a:r>
              <a:rPr lang="en-US" altLang="en-US" sz="1275" dirty="0"/>
              <a:t>Our theory is based on:</a:t>
            </a:r>
          </a:p>
          <a:p>
            <a:pPr lvl="1"/>
            <a:r>
              <a:rPr lang="en-US" altLang="en-US" sz="1275" dirty="0">
                <a:ea typeface="ＭＳ Ｐゴシック" panose="020B0600070205080204" pitchFamily="34" charset="-128"/>
              </a:rPr>
              <a:t>Functional dependencies</a:t>
            </a:r>
          </a:p>
          <a:p>
            <a:pPr lvl="1"/>
            <a:r>
              <a:rPr lang="en-US" altLang="en-US" sz="1275" dirty="0">
                <a:ea typeface="ＭＳ Ｐゴシック" panose="020B0600070205080204" pitchFamily="34" charset="-128"/>
              </a:rPr>
              <a:t>Multivalued dependencies</a:t>
            </a:r>
          </a:p>
        </p:txBody>
      </p:sp>
    </p:spTree>
    <p:extLst>
      <p:ext uri="{BB962C8B-B14F-4D97-AF65-F5344CB8AC3E}">
        <p14:creationId xmlns:p14="http://schemas.microsoft.com/office/powerpoint/2010/main" val="27517738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4" name="Rectangle 2">
            <a:extLst>
              <a:ext uri="{FF2B5EF4-FFF2-40B4-BE49-F238E27FC236}">
                <a16:creationId xmlns:a16="http://schemas.microsoft.com/office/drawing/2014/main" id="{13ED4822-3217-0C4E-ACA7-49889E9F3447}"/>
              </a:ext>
            </a:extLst>
          </p:cNvPr>
          <p:cNvSpPr>
            <a:spLocks noGrp="1" noChangeArrowheads="1"/>
          </p:cNvSpPr>
          <p:nvPr>
            <p:ph type="title"/>
          </p:nvPr>
        </p:nvSpPr>
        <p:spPr>
          <a:xfrm>
            <a:off x="1719263" y="73819"/>
            <a:ext cx="6057900" cy="457200"/>
          </a:xfrm>
        </p:spPr>
        <p:txBody>
          <a:bodyPr/>
          <a:lstStyle/>
          <a:p>
            <a:pPr>
              <a:defRPr/>
            </a:pPr>
            <a:r>
              <a:rPr lang="en-US" altLang="en-US" sz="2100" dirty="0">
                <a:effectLst>
                  <a:outerShdw blurRad="38100" dist="38100" dir="2700000" algn="tl">
                    <a:srgbClr val="C0C0C0"/>
                  </a:outerShdw>
                </a:effectLst>
              </a:rPr>
              <a:t>Functional Dependencies</a:t>
            </a:r>
          </a:p>
        </p:txBody>
      </p:sp>
      <p:sp>
        <p:nvSpPr>
          <p:cNvPr id="38914" name="Rectangle 3">
            <a:extLst>
              <a:ext uri="{FF2B5EF4-FFF2-40B4-BE49-F238E27FC236}">
                <a16:creationId xmlns:a16="http://schemas.microsoft.com/office/drawing/2014/main" id="{D3635EFA-4E48-6242-ADE3-F58C986669FC}"/>
              </a:ext>
            </a:extLst>
          </p:cNvPr>
          <p:cNvSpPr>
            <a:spLocks noGrp="1" noChangeArrowheads="1"/>
          </p:cNvSpPr>
          <p:nvPr>
            <p:ph type="body" idx="1"/>
          </p:nvPr>
        </p:nvSpPr>
        <p:spPr>
          <a:xfrm>
            <a:off x="1719262" y="829866"/>
            <a:ext cx="5595938" cy="2892028"/>
          </a:xfrm>
        </p:spPr>
        <p:txBody>
          <a:bodyPr/>
          <a:lstStyle/>
          <a:p>
            <a:r>
              <a:rPr lang="en-US" altLang="en-US" sz="1275" dirty="0"/>
              <a:t>There are usually a variety of constraints (rules) on the data in the real world.</a:t>
            </a:r>
            <a:endParaRPr lang="en-US" altLang="en-US" sz="1275" i="1" dirty="0"/>
          </a:p>
          <a:p>
            <a:r>
              <a:rPr lang="en-US" altLang="en-US" sz="1275" dirty="0"/>
              <a:t>For example, some of the constraints that are expected to hold  in a university database are:</a:t>
            </a:r>
          </a:p>
          <a:p>
            <a:pPr lvl="1"/>
            <a:r>
              <a:rPr lang="en-US" altLang="en-US" sz="1275" dirty="0">
                <a:ea typeface="ＭＳ Ｐゴシック" panose="020B0600070205080204" pitchFamily="34" charset="-128"/>
              </a:rPr>
              <a:t>Students and instructors are uniquely identified by their ID.</a:t>
            </a:r>
          </a:p>
          <a:p>
            <a:pPr lvl="1"/>
            <a:r>
              <a:rPr lang="en-US" altLang="en-US" sz="1275" dirty="0">
                <a:ea typeface="ＭＳ Ｐゴシック" panose="020B0600070205080204" pitchFamily="34" charset="-128"/>
              </a:rPr>
              <a:t>Each student and instructor has only one name.</a:t>
            </a:r>
          </a:p>
          <a:p>
            <a:pPr lvl="1"/>
            <a:r>
              <a:rPr lang="en-US" altLang="en-US" sz="1275" dirty="0">
                <a:ea typeface="ＭＳ Ｐゴシック" panose="020B0600070205080204" pitchFamily="34" charset="-128"/>
              </a:rPr>
              <a:t>Each instructor and student is (primarily) associated with only one department.</a:t>
            </a:r>
          </a:p>
          <a:p>
            <a:pPr lvl="1"/>
            <a:r>
              <a:rPr lang="en-US" altLang="en-US" sz="1275" dirty="0">
                <a:ea typeface="ＭＳ Ｐゴシック" panose="020B0600070205080204" pitchFamily="34" charset="-128"/>
              </a:rPr>
              <a:t>Each department has only one value for its budget, and only one associated building.</a:t>
            </a:r>
          </a:p>
        </p:txBody>
      </p:sp>
    </p:spTree>
    <p:extLst>
      <p:ext uri="{BB962C8B-B14F-4D97-AF65-F5344CB8AC3E}">
        <p14:creationId xmlns:p14="http://schemas.microsoft.com/office/powerpoint/2010/main" val="8079362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4" name="Rectangle 2">
            <a:extLst>
              <a:ext uri="{FF2B5EF4-FFF2-40B4-BE49-F238E27FC236}">
                <a16:creationId xmlns:a16="http://schemas.microsoft.com/office/drawing/2014/main" id="{E33D32E1-0FDC-4E4A-AFA0-27769D4C7FDB}"/>
              </a:ext>
            </a:extLst>
          </p:cNvPr>
          <p:cNvSpPr>
            <a:spLocks noGrp="1" noChangeArrowheads="1"/>
          </p:cNvSpPr>
          <p:nvPr>
            <p:ph type="title"/>
          </p:nvPr>
        </p:nvSpPr>
        <p:spPr>
          <a:xfrm>
            <a:off x="1719263" y="73819"/>
            <a:ext cx="6057900" cy="457200"/>
          </a:xfrm>
        </p:spPr>
        <p:txBody>
          <a:bodyPr/>
          <a:lstStyle/>
          <a:p>
            <a:pPr>
              <a:defRPr/>
            </a:pPr>
            <a:r>
              <a:rPr lang="en-US" altLang="en-US" sz="2100" dirty="0">
                <a:effectLst>
                  <a:outerShdw blurRad="38100" dist="38100" dir="2700000" algn="tl">
                    <a:srgbClr val="C0C0C0"/>
                  </a:outerShdw>
                </a:effectLst>
              </a:rPr>
              <a:t>Functional Dependencies (Cont.)</a:t>
            </a:r>
          </a:p>
        </p:txBody>
      </p:sp>
      <p:sp>
        <p:nvSpPr>
          <p:cNvPr id="40962" name="Rectangle 3">
            <a:extLst>
              <a:ext uri="{FF2B5EF4-FFF2-40B4-BE49-F238E27FC236}">
                <a16:creationId xmlns:a16="http://schemas.microsoft.com/office/drawing/2014/main" id="{A77C4393-6E09-B14F-945D-74E34CD15185}"/>
              </a:ext>
            </a:extLst>
          </p:cNvPr>
          <p:cNvSpPr>
            <a:spLocks noGrp="1" noChangeArrowheads="1"/>
          </p:cNvSpPr>
          <p:nvPr>
            <p:ph type="body" idx="1"/>
          </p:nvPr>
        </p:nvSpPr>
        <p:spPr>
          <a:xfrm>
            <a:off x="1719263" y="857250"/>
            <a:ext cx="5715000" cy="2243138"/>
          </a:xfrm>
        </p:spPr>
        <p:txBody>
          <a:bodyPr/>
          <a:lstStyle/>
          <a:p>
            <a:r>
              <a:rPr lang="en-US" altLang="en-US" sz="1275" dirty="0"/>
              <a:t>An instance of a relation that satisfies all such real-world constraints is called a  </a:t>
            </a:r>
            <a:r>
              <a:rPr lang="en-US" altLang="en-US" sz="1275" b="1" dirty="0">
                <a:solidFill>
                  <a:srgbClr val="002060"/>
                </a:solidFill>
              </a:rPr>
              <a:t>legal instance </a:t>
            </a:r>
            <a:r>
              <a:rPr lang="en-US" altLang="en-US" sz="1275" dirty="0"/>
              <a:t>of the relation;</a:t>
            </a:r>
          </a:p>
          <a:p>
            <a:r>
              <a:rPr lang="en-US" altLang="en-US" sz="1275" dirty="0"/>
              <a:t> A legal instance of a database is one where all the relation instances are legal instances</a:t>
            </a:r>
          </a:p>
          <a:p>
            <a:r>
              <a:rPr lang="en-US" altLang="en-US" sz="1275" dirty="0"/>
              <a:t>Constraints on the set of legal relations.</a:t>
            </a:r>
          </a:p>
          <a:p>
            <a:r>
              <a:rPr lang="en-US" altLang="en-US" sz="1275" dirty="0"/>
              <a:t>Require that the value for a certain set of attributes determines uniquely the value for another set of attributes.</a:t>
            </a:r>
          </a:p>
          <a:p>
            <a:r>
              <a:rPr lang="en-US" altLang="en-US" sz="1275" dirty="0"/>
              <a:t>A functional dependency is a generalization of the notion of a </a:t>
            </a:r>
            <a:r>
              <a:rPr lang="en-US" altLang="en-US" sz="1275" i="1" dirty="0"/>
              <a:t>key.</a:t>
            </a:r>
            <a:endParaRPr lang="en-US" altLang="en-US" sz="1275" dirty="0"/>
          </a:p>
        </p:txBody>
      </p:sp>
    </p:spTree>
    <p:extLst>
      <p:ext uri="{BB962C8B-B14F-4D97-AF65-F5344CB8AC3E}">
        <p14:creationId xmlns:p14="http://schemas.microsoft.com/office/powerpoint/2010/main" val="35256372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2" name="Rectangle 2">
            <a:extLst>
              <a:ext uri="{FF2B5EF4-FFF2-40B4-BE49-F238E27FC236}">
                <a16:creationId xmlns:a16="http://schemas.microsoft.com/office/drawing/2014/main" id="{0950134C-9EF3-9E4B-AD10-10395038B053}"/>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Functional Dependencies Definition </a:t>
            </a:r>
          </a:p>
        </p:txBody>
      </p:sp>
      <p:sp>
        <p:nvSpPr>
          <p:cNvPr id="43010" name="Rectangle 3">
            <a:extLst>
              <a:ext uri="{FF2B5EF4-FFF2-40B4-BE49-F238E27FC236}">
                <a16:creationId xmlns:a16="http://schemas.microsoft.com/office/drawing/2014/main" id="{6C8D90F0-B27E-8B41-9CD1-2D4E21A53C39}"/>
              </a:ext>
            </a:extLst>
          </p:cNvPr>
          <p:cNvSpPr>
            <a:spLocks noGrp="1" noChangeArrowheads="1"/>
          </p:cNvSpPr>
          <p:nvPr>
            <p:ph type="body" idx="1"/>
          </p:nvPr>
        </p:nvSpPr>
        <p:spPr>
          <a:xfrm>
            <a:off x="1719263" y="798910"/>
            <a:ext cx="5879306" cy="3910013"/>
          </a:xfrm>
        </p:spPr>
        <p:txBody>
          <a:bodyPr/>
          <a:lstStyle/>
          <a:p>
            <a:pPr>
              <a:lnSpc>
                <a:spcPct val="90000"/>
              </a:lnSpc>
              <a:tabLst>
                <a:tab pos="2188369" algn="ctr"/>
              </a:tabLst>
            </a:pPr>
            <a:r>
              <a:rPr lang="en-US" altLang="en-US" sz="1275" dirty="0"/>
              <a:t>Let </a:t>
            </a:r>
            <a:r>
              <a:rPr lang="en-US" altLang="en-US" sz="1275" i="1" dirty="0"/>
              <a:t>R</a:t>
            </a:r>
            <a:r>
              <a:rPr lang="en-US" altLang="en-US" sz="1275" dirty="0"/>
              <a:t> be a relation schema</a:t>
            </a:r>
          </a:p>
          <a:p>
            <a:pPr>
              <a:lnSpc>
                <a:spcPct val="90000"/>
              </a:lnSpc>
              <a:buNone/>
              <a:tabLst>
                <a:tab pos="2188369" algn="ctr"/>
              </a:tabLst>
            </a:pPr>
            <a:r>
              <a:rPr lang="en-US" altLang="en-US" sz="1275" dirty="0"/>
              <a:t>		</a:t>
            </a:r>
            <a:r>
              <a:rPr lang="en-US" altLang="en-US" sz="1275" dirty="0">
                <a:sym typeface="Symbol" pitchFamily="2" charset="2"/>
              </a:rPr>
              <a:t>  </a:t>
            </a:r>
            <a:r>
              <a:rPr lang="en-US" altLang="en-US" sz="1275" i="1" dirty="0">
                <a:sym typeface="Symbol" pitchFamily="2" charset="2"/>
              </a:rPr>
              <a:t>R  and   </a:t>
            </a:r>
            <a:r>
              <a:rPr lang="en-US" altLang="en-US" sz="1275" dirty="0">
                <a:sym typeface="Symbol" pitchFamily="2" charset="2"/>
              </a:rPr>
              <a:t> </a:t>
            </a:r>
            <a:r>
              <a:rPr lang="en-US" altLang="en-US" sz="1275" i="1" dirty="0">
                <a:sym typeface="Symbol" pitchFamily="2" charset="2"/>
              </a:rPr>
              <a:t>R</a:t>
            </a:r>
          </a:p>
          <a:p>
            <a:pPr>
              <a:lnSpc>
                <a:spcPct val="90000"/>
              </a:lnSpc>
              <a:tabLst>
                <a:tab pos="2188369" algn="ctr"/>
              </a:tabLst>
            </a:pPr>
            <a:r>
              <a:rPr lang="en-US" altLang="en-US" sz="1275" dirty="0">
                <a:sym typeface="Symbol" pitchFamily="2" charset="2"/>
              </a:rPr>
              <a:t>The </a:t>
            </a:r>
            <a:r>
              <a:rPr lang="en-US" altLang="en-US" sz="1275" b="1" dirty="0">
                <a:solidFill>
                  <a:srgbClr val="002060"/>
                </a:solidFill>
                <a:sym typeface="Symbol" pitchFamily="2" charset="2"/>
              </a:rPr>
              <a:t>functional dependency</a:t>
            </a:r>
          </a:p>
          <a:p>
            <a:pPr>
              <a:lnSpc>
                <a:spcPct val="90000"/>
              </a:lnSpc>
              <a:buNone/>
              <a:tabLst>
                <a:tab pos="2188369" algn="ctr"/>
              </a:tabLst>
            </a:pPr>
            <a:r>
              <a:rPr lang="en-US" altLang="en-US" sz="1275" i="1" dirty="0">
                <a:solidFill>
                  <a:srgbClr val="002060"/>
                </a:solidFill>
                <a:sym typeface="Symbol" pitchFamily="2" charset="2"/>
              </a:rPr>
              <a:t>		 </a:t>
            </a:r>
            <a:r>
              <a:rPr lang="en-US" altLang="en-US" sz="1275" b="1" dirty="0">
                <a:solidFill>
                  <a:srgbClr val="002060"/>
                </a:solidFill>
                <a:sym typeface="Symbol" pitchFamily="2" charset="2"/>
              </a:rPr>
              <a:t> </a:t>
            </a:r>
            <a:r>
              <a:rPr lang="en-US" altLang="en-US" sz="1275" b="1" dirty="0">
                <a:solidFill>
                  <a:srgbClr val="002060"/>
                </a:solidFill>
                <a:sym typeface="Monotype Sorts" pitchFamily="2" charset="2"/>
              </a:rPr>
              <a:t> </a:t>
            </a:r>
            <a:r>
              <a:rPr lang="en-US" altLang="en-US" sz="1275" b="1" i="1" dirty="0">
                <a:solidFill>
                  <a:srgbClr val="002060"/>
                </a:solidFill>
                <a:sym typeface="Symbol" pitchFamily="2" charset="2"/>
              </a:rPr>
              <a:t></a:t>
            </a:r>
            <a:endParaRPr lang="en-US" altLang="en-US" sz="675" b="1" i="1" dirty="0">
              <a:solidFill>
                <a:srgbClr val="002060"/>
              </a:solidFill>
              <a:sym typeface="Symbol" pitchFamily="2" charset="2"/>
            </a:endParaRPr>
          </a:p>
          <a:p>
            <a:pPr>
              <a:lnSpc>
                <a:spcPct val="90000"/>
              </a:lnSpc>
              <a:buNone/>
              <a:tabLst>
                <a:tab pos="2188369" algn="ctr"/>
              </a:tabLst>
            </a:pPr>
            <a:br>
              <a:rPr lang="en-US" altLang="en-US" sz="675" b="1" i="1" dirty="0">
                <a:solidFill>
                  <a:srgbClr val="000099"/>
                </a:solidFill>
                <a:sym typeface="Symbol" pitchFamily="2" charset="2"/>
              </a:rPr>
            </a:br>
            <a:r>
              <a:rPr lang="en-US" altLang="en-US" sz="1275" b="1" dirty="0">
                <a:solidFill>
                  <a:srgbClr val="002060"/>
                </a:solidFill>
                <a:sym typeface="Symbol" pitchFamily="2" charset="2"/>
              </a:rPr>
              <a:t>holds on</a:t>
            </a:r>
            <a:r>
              <a:rPr lang="en-US" altLang="en-US" sz="1275" dirty="0">
                <a:solidFill>
                  <a:srgbClr val="002060"/>
                </a:solidFill>
                <a:sym typeface="Symbol" pitchFamily="2" charset="2"/>
              </a:rPr>
              <a:t> </a:t>
            </a:r>
            <a:r>
              <a:rPr lang="en-US" altLang="en-US" sz="1275" i="1" dirty="0">
                <a:sym typeface="Symbol" pitchFamily="2" charset="2"/>
              </a:rPr>
              <a:t>R</a:t>
            </a:r>
            <a:r>
              <a:rPr lang="en-US" altLang="en-US" sz="1275" dirty="0">
                <a:sym typeface="Symbol" pitchFamily="2" charset="2"/>
              </a:rPr>
              <a:t> if and only if for any legal relations </a:t>
            </a:r>
            <a:r>
              <a:rPr lang="en-US" altLang="en-US" sz="1275" i="1" dirty="0">
                <a:sym typeface="Symbol" pitchFamily="2" charset="2"/>
              </a:rPr>
              <a:t>r</a:t>
            </a:r>
            <a:r>
              <a:rPr lang="en-US" altLang="en-US" sz="1275" dirty="0">
                <a:sym typeface="Symbol" pitchFamily="2" charset="2"/>
              </a:rPr>
              <a:t>(R), whenever any two tuples </a:t>
            </a:r>
            <a:r>
              <a:rPr lang="en-US" altLang="en-US" sz="1275" i="1" dirty="0">
                <a:sym typeface="Symbol" pitchFamily="2" charset="2"/>
              </a:rPr>
              <a:t>t</a:t>
            </a:r>
            <a:r>
              <a:rPr lang="en-US" altLang="en-US" sz="1275" baseline="-25000" dirty="0">
                <a:sym typeface="Symbol" pitchFamily="2" charset="2"/>
              </a:rPr>
              <a:t>1</a:t>
            </a:r>
            <a:r>
              <a:rPr lang="en-US" altLang="en-US" sz="1275" i="1" dirty="0">
                <a:sym typeface="Symbol" pitchFamily="2" charset="2"/>
              </a:rPr>
              <a:t> </a:t>
            </a:r>
            <a:r>
              <a:rPr lang="en-US" altLang="en-US" sz="1275" dirty="0">
                <a:sym typeface="Symbol" pitchFamily="2" charset="2"/>
              </a:rPr>
              <a:t>and </a:t>
            </a:r>
            <a:r>
              <a:rPr lang="en-US" altLang="en-US" sz="1275" i="1" dirty="0">
                <a:sym typeface="Symbol" pitchFamily="2" charset="2"/>
              </a:rPr>
              <a:t>t</a:t>
            </a:r>
            <a:r>
              <a:rPr lang="en-US" altLang="en-US" sz="1275" baseline="-25000" dirty="0">
                <a:sym typeface="Symbol" pitchFamily="2" charset="2"/>
              </a:rPr>
              <a:t>2</a:t>
            </a:r>
            <a:r>
              <a:rPr lang="en-US" altLang="en-US" sz="1275" dirty="0">
                <a:sym typeface="Symbol" pitchFamily="2" charset="2"/>
              </a:rPr>
              <a:t> of </a:t>
            </a:r>
            <a:r>
              <a:rPr lang="en-US" altLang="en-US" sz="1275" i="1" dirty="0">
                <a:sym typeface="Symbol" pitchFamily="2" charset="2"/>
              </a:rPr>
              <a:t>r</a:t>
            </a:r>
            <a:r>
              <a:rPr lang="en-US" altLang="en-US" sz="1275" dirty="0">
                <a:sym typeface="Symbol" pitchFamily="2" charset="2"/>
              </a:rPr>
              <a:t> agree on the attributes , they also agree on the attributes </a:t>
            </a:r>
            <a:r>
              <a:rPr lang="en-US" altLang="en-US" sz="1275" i="1" dirty="0">
                <a:sym typeface="Symbol" pitchFamily="2" charset="2"/>
              </a:rPr>
              <a:t>. </a:t>
            </a:r>
            <a:r>
              <a:rPr lang="en-US" altLang="en-US" sz="1275" dirty="0">
                <a:sym typeface="Symbol" pitchFamily="2" charset="2"/>
              </a:rPr>
              <a:t> That is, </a:t>
            </a:r>
            <a:endParaRPr lang="en-US" altLang="en-US" sz="675" dirty="0">
              <a:sym typeface="Symbol" pitchFamily="2" charset="2"/>
            </a:endParaRPr>
          </a:p>
          <a:p>
            <a:pPr>
              <a:lnSpc>
                <a:spcPct val="90000"/>
              </a:lnSpc>
              <a:buNone/>
              <a:tabLst>
                <a:tab pos="2188369" algn="ctr"/>
              </a:tabLst>
            </a:pPr>
            <a:endParaRPr lang="en-US" altLang="en-US" sz="675" dirty="0">
              <a:sym typeface="Symbol" pitchFamily="2" charset="2"/>
            </a:endParaRPr>
          </a:p>
          <a:p>
            <a:pPr>
              <a:lnSpc>
                <a:spcPct val="90000"/>
              </a:lnSpc>
              <a:buNone/>
              <a:tabLst>
                <a:tab pos="2188369" algn="ctr"/>
              </a:tabLst>
            </a:pPr>
            <a:r>
              <a:rPr lang="en-US" altLang="en-US" sz="1275" i="1" dirty="0">
                <a:sym typeface="Symbol" pitchFamily="2" charset="2"/>
              </a:rPr>
              <a:t>		 t</a:t>
            </a:r>
            <a:r>
              <a:rPr lang="en-US" altLang="en-US" sz="1275" baseline="-25000" dirty="0">
                <a:sym typeface="Symbol" pitchFamily="2" charset="2"/>
              </a:rPr>
              <a:t>1</a:t>
            </a:r>
            <a:r>
              <a:rPr lang="en-US" altLang="en-US" sz="1275" dirty="0">
                <a:sym typeface="Symbol" pitchFamily="2" charset="2"/>
              </a:rPr>
              <a:t>[] = </a:t>
            </a:r>
            <a:r>
              <a:rPr lang="en-US" altLang="en-US" sz="1275" i="1" dirty="0">
                <a:sym typeface="Symbol" pitchFamily="2" charset="2"/>
              </a:rPr>
              <a:t>t</a:t>
            </a:r>
            <a:r>
              <a:rPr lang="en-US" altLang="en-US" sz="1275" baseline="-25000" dirty="0">
                <a:sym typeface="Symbol" pitchFamily="2" charset="2"/>
              </a:rPr>
              <a:t>2 </a:t>
            </a:r>
            <a:r>
              <a:rPr lang="en-US" altLang="en-US" sz="1275" dirty="0">
                <a:sym typeface="Symbol" pitchFamily="2" charset="2"/>
              </a:rPr>
              <a:t>[]      </a:t>
            </a:r>
            <a:r>
              <a:rPr lang="en-US" altLang="en-US" sz="1275" i="1" dirty="0">
                <a:sym typeface="Symbol" pitchFamily="2" charset="2"/>
              </a:rPr>
              <a:t>t</a:t>
            </a:r>
            <a:r>
              <a:rPr lang="en-US" altLang="en-US" sz="1275" baseline="-25000" dirty="0">
                <a:sym typeface="Symbol" pitchFamily="2" charset="2"/>
              </a:rPr>
              <a:t>1</a:t>
            </a:r>
            <a:r>
              <a:rPr lang="en-US" altLang="en-US" sz="1275" dirty="0">
                <a:sym typeface="Symbol" pitchFamily="2" charset="2"/>
              </a:rPr>
              <a:t>[</a:t>
            </a:r>
            <a:r>
              <a:rPr lang="en-US" altLang="en-US" sz="1275" i="1" dirty="0">
                <a:sym typeface="Symbol" pitchFamily="2" charset="2"/>
              </a:rPr>
              <a:t> </a:t>
            </a:r>
            <a:r>
              <a:rPr lang="en-US" altLang="en-US" sz="1275" dirty="0">
                <a:sym typeface="Symbol" pitchFamily="2" charset="2"/>
              </a:rPr>
              <a:t>]  = </a:t>
            </a:r>
            <a:r>
              <a:rPr lang="en-US" altLang="en-US" sz="1275" i="1" dirty="0">
                <a:sym typeface="Symbol" pitchFamily="2" charset="2"/>
              </a:rPr>
              <a:t>t</a:t>
            </a:r>
            <a:r>
              <a:rPr lang="en-US" altLang="en-US" sz="1275" baseline="-25000" dirty="0">
                <a:sym typeface="Symbol" pitchFamily="2" charset="2"/>
              </a:rPr>
              <a:t>2 </a:t>
            </a:r>
            <a:r>
              <a:rPr lang="en-US" altLang="en-US" sz="1275" dirty="0">
                <a:sym typeface="Symbol" pitchFamily="2" charset="2"/>
              </a:rPr>
              <a:t>[</a:t>
            </a:r>
            <a:r>
              <a:rPr lang="en-US" altLang="en-US" sz="1275" i="1" dirty="0">
                <a:sym typeface="Symbol" pitchFamily="2" charset="2"/>
              </a:rPr>
              <a:t> </a:t>
            </a:r>
            <a:r>
              <a:rPr lang="en-US" altLang="en-US" sz="1275" dirty="0">
                <a:sym typeface="Symbol" pitchFamily="2" charset="2"/>
              </a:rPr>
              <a:t>] </a:t>
            </a:r>
            <a:endParaRPr lang="en-US" altLang="en-US" sz="675" dirty="0">
              <a:sym typeface="Symbol" pitchFamily="2" charset="2"/>
            </a:endParaRPr>
          </a:p>
          <a:p>
            <a:pPr>
              <a:lnSpc>
                <a:spcPct val="90000"/>
              </a:lnSpc>
              <a:buNone/>
              <a:tabLst>
                <a:tab pos="2188369" algn="ctr"/>
              </a:tabLst>
            </a:pPr>
            <a:endParaRPr lang="en-US" altLang="en-US" sz="675" dirty="0">
              <a:sym typeface="Symbol" pitchFamily="2" charset="2"/>
            </a:endParaRPr>
          </a:p>
          <a:p>
            <a:pPr>
              <a:lnSpc>
                <a:spcPct val="90000"/>
              </a:lnSpc>
              <a:tabLst>
                <a:tab pos="2188369" algn="ctr"/>
              </a:tabLst>
            </a:pPr>
            <a:r>
              <a:rPr lang="en-US" altLang="en-US" sz="1275" dirty="0"/>
              <a:t>Example:  Consider </a:t>
            </a:r>
            <a:r>
              <a:rPr lang="en-US" altLang="en-US" sz="1275" i="1" dirty="0"/>
              <a:t>r</a:t>
            </a:r>
            <a:r>
              <a:rPr lang="en-US" altLang="en-US" sz="1275" dirty="0"/>
              <a:t>(A</a:t>
            </a:r>
            <a:r>
              <a:rPr lang="en-US" altLang="en-US" sz="1275" i="1" dirty="0"/>
              <a:t>,B </a:t>
            </a:r>
            <a:r>
              <a:rPr lang="en-US" altLang="en-US" sz="1275" dirty="0"/>
              <a:t>) with the following instance of </a:t>
            </a:r>
            <a:r>
              <a:rPr lang="en-US" altLang="en-US" sz="1275" i="1" dirty="0"/>
              <a:t>r.</a:t>
            </a:r>
            <a:endParaRPr lang="en-US" altLang="en-US" sz="1275" dirty="0"/>
          </a:p>
          <a:p>
            <a:pPr>
              <a:lnSpc>
                <a:spcPct val="90000"/>
              </a:lnSpc>
              <a:tabLst>
                <a:tab pos="2188369" algn="ctr"/>
              </a:tabLst>
            </a:pPr>
            <a:endParaRPr lang="en-US" altLang="en-US" sz="1275" dirty="0"/>
          </a:p>
          <a:p>
            <a:pPr>
              <a:lnSpc>
                <a:spcPct val="90000"/>
              </a:lnSpc>
              <a:tabLst>
                <a:tab pos="2188369" algn="ctr"/>
              </a:tabLst>
            </a:pPr>
            <a:endParaRPr lang="en-US" altLang="en-US" sz="1275" dirty="0"/>
          </a:p>
          <a:p>
            <a:pPr>
              <a:lnSpc>
                <a:spcPct val="90000"/>
              </a:lnSpc>
              <a:buNone/>
              <a:tabLst>
                <a:tab pos="2188369" algn="ctr"/>
              </a:tabLst>
            </a:pPr>
            <a:endParaRPr lang="en-US" altLang="en-US" sz="1275" dirty="0"/>
          </a:p>
          <a:p>
            <a:pPr>
              <a:lnSpc>
                <a:spcPct val="90000"/>
              </a:lnSpc>
              <a:buNone/>
              <a:tabLst>
                <a:tab pos="2188369" algn="ctr"/>
              </a:tabLst>
            </a:pPr>
            <a:endParaRPr lang="en-US" altLang="en-US" sz="1275" dirty="0"/>
          </a:p>
          <a:p>
            <a:pPr>
              <a:lnSpc>
                <a:spcPct val="90000"/>
              </a:lnSpc>
              <a:tabLst>
                <a:tab pos="2188369" algn="ctr"/>
              </a:tabLst>
            </a:pPr>
            <a:r>
              <a:rPr lang="en-US" altLang="en-US" sz="1275" dirty="0"/>
              <a:t>On this instance, </a:t>
            </a:r>
            <a:r>
              <a:rPr lang="en-US" altLang="en-US" sz="1275" i="1" dirty="0"/>
              <a:t>B</a:t>
            </a:r>
            <a:r>
              <a:rPr lang="en-US" altLang="en-US" sz="1275" dirty="0"/>
              <a:t> </a:t>
            </a:r>
            <a:r>
              <a:rPr lang="en-US" altLang="en-US" sz="1275" dirty="0">
                <a:sym typeface="Symbol" pitchFamily="2" charset="2"/>
              </a:rPr>
              <a:t></a:t>
            </a:r>
            <a:r>
              <a:rPr lang="en-US" altLang="en-US" sz="1275" dirty="0"/>
              <a:t> </a:t>
            </a:r>
            <a:r>
              <a:rPr lang="en-US" altLang="en-US" sz="1275" i="1" dirty="0"/>
              <a:t>A</a:t>
            </a:r>
            <a:r>
              <a:rPr lang="en-US" altLang="en-US" sz="1275" dirty="0"/>
              <a:t> hold;  </a:t>
            </a:r>
            <a:r>
              <a:rPr lang="en-US" altLang="en-US" sz="1275" i="1" dirty="0"/>
              <a:t>A</a:t>
            </a:r>
            <a:r>
              <a:rPr lang="en-US" altLang="en-US" sz="1275" dirty="0"/>
              <a:t> </a:t>
            </a:r>
            <a:r>
              <a:rPr lang="en-US" altLang="en-US" sz="1275" dirty="0">
                <a:sym typeface="Symbol" pitchFamily="2" charset="2"/>
              </a:rPr>
              <a:t></a:t>
            </a:r>
            <a:r>
              <a:rPr lang="en-US" altLang="en-US" sz="1275" dirty="0">
                <a:sym typeface="Monotype Sorts" pitchFamily="2" charset="2"/>
              </a:rPr>
              <a:t> </a:t>
            </a:r>
            <a:r>
              <a:rPr lang="en-US" altLang="en-US" sz="1275" i="1" dirty="0"/>
              <a:t>B</a:t>
            </a:r>
            <a:r>
              <a:rPr lang="en-US" altLang="en-US" sz="1275" dirty="0"/>
              <a:t> does </a:t>
            </a:r>
            <a:r>
              <a:rPr lang="en-US" altLang="en-US" sz="1275" b="1" dirty="0"/>
              <a:t>NOT</a:t>
            </a:r>
            <a:r>
              <a:rPr lang="en-US" altLang="en-US" sz="1275" dirty="0"/>
              <a:t> hold, </a:t>
            </a:r>
          </a:p>
          <a:p>
            <a:pPr>
              <a:lnSpc>
                <a:spcPct val="90000"/>
              </a:lnSpc>
              <a:tabLst>
                <a:tab pos="2188369" algn="ctr"/>
              </a:tabLst>
            </a:pPr>
            <a:endParaRPr lang="en-US" altLang="en-US" i="1" dirty="0">
              <a:sym typeface="Symbol" pitchFamily="2" charset="2"/>
            </a:endParaRPr>
          </a:p>
        </p:txBody>
      </p:sp>
      <p:sp>
        <p:nvSpPr>
          <p:cNvPr id="43011" name="Text Box 4">
            <a:extLst>
              <a:ext uri="{FF2B5EF4-FFF2-40B4-BE49-F238E27FC236}">
                <a16:creationId xmlns:a16="http://schemas.microsoft.com/office/drawing/2014/main" id="{965361AC-593F-8344-BA72-4D98480CD20E}"/>
              </a:ext>
            </a:extLst>
          </p:cNvPr>
          <p:cNvSpPr txBox="1">
            <a:spLocks noChangeArrowheads="1"/>
          </p:cNvSpPr>
          <p:nvPr/>
        </p:nvSpPr>
        <p:spPr bwMode="auto">
          <a:xfrm>
            <a:off x="3985023" y="3318273"/>
            <a:ext cx="748903" cy="71558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457200" indent="-457200">
              <a:spcBef>
                <a:spcPct val="35000"/>
              </a:spcBef>
              <a:buClr>
                <a:schemeClr val="tx2"/>
              </a:buClr>
              <a:buSzPct val="90000"/>
              <a:buFont typeface="Monotype Sorts" pitchFamily="2" charset="2"/>
              <a:buChar char="n"/>
              <a:defRPr kumimoji="1">
                <a:solidFill>
                  <a:schemeClr val="tx1"/>
                </a:solidFill>
                <a:latin typeface="Helvetica" pitchFamily="2" charset="0"/>
                <a:ea typeface="ＭＳ Ｐゴシック" panose="020B0600070205080204" pitchFamily="34" charset="-128"/>
              </a:defRPr>
            </a:lvl1pPr>
            <a:lvl2pPr marL="742950" indent="-285750">
              <a:spcBef>
                <a:spcPct val="35000"/>
              </a:spcBef>
              <a:buClr>
                <a:schemeClr val="folHlink"/>
              </a:buClr>
              <a:buSzPct val="80000"/>
              <a:buFont typeface="Monotype Sorts" pitchFamily="2" charset="2"/>
              <a:buChar char="l"/>
              <a:defRPr kumimoji="1">
                <a:solidFill>
                  <a:schemeClr val="tx1"/>
                </a:solidFill>
                <a:latin typeface="Helvetica" pitchFamily="2" charset="0"/>
                <a:ea typeface="ＭＳ Ｐゴシック" panose="020B0600070205080204" pitchFamily="34" charset="-128"/>
              </a:defRPr>
            </a:lvl2pPr>
            <a:lvl3pPr marL="1143000" indent="-228600">
              <a:spcBef>
                <a:spcPct val="35000"/>
              </a:spcBef>
              <a:buClr>
                <a:srgbClr val="33CC33"/>
              </a:buClr>
              <a:buSzPct val="75000"/>
              <a:buFont typeface="Webdings" pitchFamily="2" charset="2"/>
              <a:buChar char="4"/>
              <a:defRPr kumimoji="1">
                <a:solidFill>
                  <a:schemeClr val="tx1"/>
                </a:solidFill>
                <a:latin typeface="Helvetica" pitchFamily="2"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itchFamily="2"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9pPr>
          </a:lstStyle>
          <a:p>
            <a:pPr marL="342900" marR="0" lvl="0" indent="-342900" algn="l" defTabSz="685800" rtl="0" eaLnBrk="0" fontAlgn="base" latinLnBrk="0" hangingPunct="0">
              <a:lnSpc>
                <a:spcPct val="100000"/>
              </a:lnSpc>
              <a:spcBef>
                <a:spcPct val="0"/>
              </a:spcBef>
              <a:spcAft>
                <a:spcPct val="0"/>
              </a:spcAft>
              <a:buClrTx/>
              <a:buSzTx/>
              <a:buFontTx/>
              <a:buAutoNum type="arabicPlain"/>
              <a:tabLst/>
              <a:defRPr/>
            </a:pPr>
            <a:r>
              <a:rPr kumimoji="0" lang="en-US" altLang="en-US" sz="135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rPr>
              <a:t>4</a:t>
            </a:r>
          </a:p>
          <a:p>
            <a:pPr marL="342900" marR="0" lvl="0" indent="-342900" algn="l" defTabSz="685800" rtl="0" eaLnBrk="0" fontAlgn="base" latinLnBrk="0" hangingPunct="0">
              <a:lnSpc>
                <a:spcPct val="100000"/>
              </a:lnSpc>
              <a:spcBef>
                <a:spcPct val="0"/>
              </a:spcBef>
              <a:spcAft>
                <a:spcPct val="0"/>
              </a:spcAft>
              <a:buClrTx/>
              <a:buSzTx/>
              <a:buFont typeface="Monotype Sorts" pitchFamily="2" charset="2"/>
              <a:buNone/>
              <a:tabLst/>
              <a:defRPr/>
            </a:pPr>
            <a:r>
              <a:rPr kumimoji="0" lang="en-US" altLang="en-US" sz="135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rPr>
              <a:t>1     5</a:t>
            </a:r>
          </a:p>
          <a:p>
            <a:pPr marL="342900" marR="0" lvl="0" indent="-342900" algn="l" defTabSz="685800" rtl="0" eaLnBrk="0" fontAlgn="base" latinLnBrk="0" hangingPunct="0">
              <a:lnSpc>
                <a:spcPct val="100000"/>
              </a:lnSpc>
              <a:spcBef>
                <a:spcPct val="0"/>
              </a:spcBef>
              <a:spcAft>
                <a:spcPct val="0"/>
              </a:spcAft>
              <a:buClrTx/>
              <a:buSzTx/>
              <a:buFont typeface="Monotype Sorts" pitchFamily="2" charset="2"/>
              <a:buNone/>
              <a:tabLst/>
              <a:defRPr/>
            </a:pPr>
            <a:r>
              <a:rPr kumimoji="0" lang="en-US" altLang="en-US" sz="135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rPr>
              <a:t>3     7</a:t>
            </a:r>
          </a:p>
        </p:txBody>
      </p:sp>
    </p:spTree>
    <p:extLst>
      <p:ext uri="{BB962C8B-B14F-4D97-AF65-F5344CB8AC3E}">
        <p14:creationId xmlns:p14="http://schemas.microsoft.com/office/powerpoint/2010/main" val="27234500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a:extLst>
              <a:ext uri="{FF2B5EF4-FFF2-40B4-BE49-F238E27FC236}">
                <a16:creationId xmlns:a16="http://schemas.microsoft.com/office/drawing/2014/main" id="{BEA3B149-B49C-C241-BC09-0FA701281F55}"/>
              </a:ext>
            </a:extLst>
          </p:cNvPr>
          <p:cNvSpPr>
            <a:spLocks noGrp="1" noChangeArrowheads="1"/>
          </p:cNvSpPr>
          <p:nvPr>
            <p:ph type="title"/>
          </p:nvPr>
        </p:nvSpPr>
        <p:spPr>
          <a:xfrm>
            <a:off x="1859756" y="200025"/>
            <a:ext cx="5943600" cy="342900"/>
          </a:xfrm>
        </p:spPr>
        <p:txBody>
          <a:bodyPr/>
          <a:lstStyle/>
          <a:p>
            <a:pPr>
              <a:defRPr/>
            </a:pPr>
            <a:r>
              <a:rPr lang="en-US" altLang="en-US" sz="2100" dirty="0">
                <a:effectLst>
                  <a:outerShdw blurRad="38100" dist="38100" dir="2700000" algn="tl">
                    <a:srgbClr val="C0C0C0"/>
                  </a:outerShdw>
                </a:effectLst>
              </a:rPr>
              <a:t>Closure of a Set of Functional Dependencies</a:t>
            </a:r>
          </a:p>
        </p:txBody>
      </p:sp>
      <p:sp>
        <p:nvSpPr>
          <p:cNvPr id="45058" name="Rectangle 3">
            <a:extLst>
              <a:ext uri="{FF2B5EF4-FFF2-40B4-BE49-F238E27FC236}">
                <a16:creationId xmlns:a16="http://schemas.microsoft.com/office/drawing/2014/main" id="{845B6B8B-DDA4-F74B-943C-08F2145398FA}"/>
              </a:ext>
            </a:extLst>
          </p:cNvPr>
          <p:cNvSpPr>
            <a:spLocks noGrp="1" noChangeArrowheads="1"/>
          </p:cNvSpPr>
          <p:nvPr>
            <p:ph type="body" idx="1"/>
          </p:nvPr>
        </p:nvSpPr>
        <p:spPr>
          <a:xfrm>
            <a:off x="1728788" y="913210"/>
            <a:ext cx="5660231" cy="2040731"/>
          </a:xfrm>
        </p:spPr>
        <p:txBody>
          <a:bodyPr/>
          <a:lstStyle/>
          <a:p>
            <a:r>
              <a:rPr lang="en-US" altLang="en-US" sz="1275"/>
              <a:t>Given a set </a:t>
            </a:r>
            <a:r>
              <a:rPr lang="en-US" altLang="en-US" sz="1275" i="1"/>
              <a:t>F</a:t>
            </a:r>
            <a:r>
              <a:rPr lang="en-US" altLang="en-US" sz="1275"/>
              <a:t> set of functional dependencies, there are certain other functional dependencies that are logically implied by </a:t>
            </a:r>
            <a:r>
              <a:rPr lang="en-US" altLang="en-US" sz="1275" i="1"/>
              <a:t>F</a:t>
            </a:r>
            <a:r>
              <a:rPr lang="en-US" altLang="en-US" sz="1275"/>
              <a:t>.</a:t>
            </a:r>
          </a:p>
          <a:p>
            <a:pPr lvl="1"/>
            <a:r>
              <a:rPr lang="en-US" altLang="en-US" sz="1275">
                <a:ea typeface="ＭＳ Ｐゴシック" panose="020B0600070205080204" pitchFamily="34" charset="-128"/>
              </a:rPr>
              <a:t> If  </a:t>
            </a:r>
            <a:r>
              <a:rPr lang="en-US" altLang="en-US" sz="1275" i="1">
                <a:ea typeface="ＭＳ Ｐゴシック" panose="020B0600070205080204" pitchFamily="34" charset="-128"/>
              </a:rPr>
              <a:t>A</a:t>
            </a:r>
            <a:r>
              <a:rPr lang="en-US" altLang="en-US" sz="1275">
                <a:ea typeface="ＭＳ Ｐゴシック" panose="020B0600070205080204" pitchFamily="34" charset="-128"/>
              </a:rPr>
              <a:t> </a:t>
            </a:r>
            <a:r>
              <a:rPr lang="en-US" altLang="en-US" sz="1275">
                <a:ea typeface="ＭＳ Ｐゴシック" panose="020B0600070205080204" pitchFamily="34" charset="-128"/>
                <a:sym typeface="Symbol" pitchFamily="2" charset="2"/>
              </a:rPr>
              <a:t></a:t>
            </a:r>
            <a:r>
              <a:rPr lang="en-US" altLang="en-US" sz="1275">
                <a:ea typeface="ＭＳ Ｐゴシック" panose="020B0600070205080204" pitchFamily="34" charset="-128"/>
                <a:sym typeface="Monotype Sorts" pitchFamily="2" charset="2"/>
              </a:rPr>
              <a:t> </a:t>
            </a:r>
            <a:r>
              <a:rPr lang="en-US" altLang="en-US" sz="1275" i="1">
                <a:ea typeface="ＭＳ Ｐゴシック" panose="020B0600070205080204" pitchFamily="34" charset="-128"/>
                <a:sym typeface="Monotype Sorts" pitchFamily="2" charset="2"/>
              </a:rPr>
              <a:t>B</a:t>
            </a:r>
            <a:r>
              <a:rPr lang="en-US" altLang="en-US" sz="1275">
                <a:ea typeface="ＭＳ Ｐゴシック" panose="020B0600070205080204" pitchFamily="34" charset="-128"/>
                <a:sym typeface="Monotype Sorts" pitchFamily="2" charset="2"/>
              </a:rPr>
              <a:t> and  </a:t>
            </a:r>
            <a:r>
              <a:rPr lang="en-US" altLang="en-US" sz="1275" i="1">
                <a:ea typeface="ＭＳ Ｐゴシック" panose="020B0600070205080204" pitchFamily="34" charset="-128"/>
                <a:sym typeface="Monotype Sorts" pitchFamily="2" charset="2"/>
              </a:rPr>
              <a:t>B</a:t>
            </a:r>
            <a:r>
              <a:rPr lang="en-US" altLang="en-US" sz="1275">
                <a:ea typeface="ＭＳ Ｐゴシック" panose="020B0600070205080204" pitchFamily="34" charset="-128"/>
                <a:sym typeface="Monotype Sorts" pitchFamily="2" charset="2"/>
              </a:rPr>
              <a:t> </a:t>
            </a:r>
            <a:r>
              <a:rPr lang="en-US" altLang="en-US" sz="1275">
                <a:ea typeface="ＭＳ Ｐゴシック" panose="020B0600070205080204" pitchFamily="34" charset="-128"/>
                <a:sym typeface="Symbol" pitchFamily="2" charset="2"/>
              </a:rPr>
              <a:t></a:t>
            </a:r>
            <a:r>
              <a:rPr lang="en-US" altLang="en-US" sz="1275">
                <a:ea typeface="ＭＳ Ｐゴシック" panose="020B0600070205080204" pitchFamily="34" charset="-128"/>
                <a:sym typeface="Monotype Sorts" pitchFamily="2" charset="2"/>
              </a:rPr>
              <a:t> </a:t>
            </a:r>
            <a:r>
              <a:rPr lang="en-US" altLang="en-US" sz="1275" i="1">
                <a:ea typeface="ＭＳ Ｐゴシック" panose="020B0600070205080204" pitchFamily="34" charset="-128"/>
                <a:sym typeface="Monotype Sorts" pitchFamily="2" charset="2"/>
              </a:rPr>
              <a:t>C</a:t>
            </a:r>
            <a:r>
              <a:rPr lang="en-US" altLang="en-US" sz="1275">
                <a:ea typeface="ＭＳ Ｐゴシック" panose="020B0600070205080204" pitchFamily="34" charset="-128"/>
                <a:sym typeface="Monotype Sorts" pitchFamily="2" charset="2"/>
              </a:rPr>
              <a:t>,  then we can infer that </a:t>
            </a:r>
            <a:r>
              <a:rPr lang="en-US" altLang="en-US" sz="1275" i="1">
                <a:ea typeface="ＭＳ Ｐゴシック" panose="020B0600070205080204" pitchFamily="34" charset="-128"/>
                <a:sym typeface="Monotype Sorts" pitchFamily="2" charset="2"/>
              </a:rPr>
              <a:t>A</a:t>
            </a:r>
            <a:r>
              <a:rPr lang="en-US" altLang="en-US" sz="1275">
                <a:ea typeface="ＭＳ Ｐゴシック" panose="020B0600070205080204" pitchFamily="34" charset="-128"/>
                <a:sym typeface="Monotype Sorts" pitchFamily="2" charset="2"/>
              </a:rPr>
              <a:t> </a:t>
            </a:r>
            <a:r>
              <a:rPr lang="en-US" altLang="en-US" sz="1275">
                <a:ea typeface="ＭＳ Ｐゴシック" panose="020B0600070205080204" pitchFamily="34" charset="-128"/>
                <a:sym typeface="Symbol" pitchFamily="2" charset="2"/>
              </a:rPr>
              <a:t></a:t>
            </a:r>
            <a:r>
              <a:rPr lang="en-US" altLang="en-US" sz="1275">
                <a:ea typeface="ＭＳ Ｐゴシック" panose="020B0600070205080204" pitchFamily="34" charset="-128"/>
                <a:sym typeface="Monotype Sorts" pitchFamily="2" charset="2"/>
              </a:rPr>
              <a:t> C</a:t>
            </a:r>
          </a:p>
          <a:p>
            <a:pPr lvl="1"/>
            <a:r>
              <a:rPr lang="en-US" altLang="en-US" sz="1275">
                <a:ea typeface="ＭＳ Ｐゴシック" panose="020B0600070205080204" pitchFamily="34" charset="-128"/>
                <a:sym typeface="Monotype Sorts" pitchFamily="2" charset="2"/>
              </a:rPr>
              <a:t>etc.</a:t>
            </a:r>
            <a:endParaRPr lang="en-US" altLang="en-US" sz="1275">
              <a:ea typeface="ＭＳ Ｐゴシック" panose="020B0600070205080204" pitchFamily="34" charset="-128"/>
            </a:endParaRPr>
          </a:p>
          <a:p>
            <a:r>
              <a:rPr lang="en-US" altLang="en-US" sz="1275"/>
              <a:t>The set of </a:t>
            </a:r>
            <a:r>
              <a:rPr lang="en-US" altLang="en-US" sz="1275" b="1">
                <a:solidFill>
                  <a:srgbClr val="002060"/>
                </a:solidFill>
              </a:rPr>
              <a:t>all</a:t>
            </a:r>
            <a:r>
              <a:rPr lang="en-US" altLang="en-US" sz="1275"/>
              <a:t> functional dependencies logically implied by </a:t>
            </a:r>
            <a:r>
              <a:rPr lang="en-US" altLang="en-US" sz="1275" i="1"/>
              <a:t>F</a:t>
            </a:r>
            <a:r>
              <a:rPr lang="en-US" altLang="en-US" sz="1275"/>
              <a:t> is the </a:t>
            </a:r>
            <a:r>
              <a:rPr lang="en-US" altLang="en-US" sz="1275" b="1">
                <a:solidFill>
                  <a:srgbClr val="002060"/>
                </a:solidFill>
              </a:rPr>
              <a:t>closure</a:t>
            </a:r>
            <a:r>
              <a:rPr lang="en-US" altLang="en-US" sz="1275"/>
              <a:t> of </a:t>
            </a:r>
            <a:r>
              <a:rPr lang="en-US" altLang="en-US" sz="1275" i="1"/>
              <a:t>F</a:t>
            </a:r>
            <a:r>
              <a:rPr lang="en-US" altLang="en-US" sz="1275"/>
              <a:t>.</a:t>
            </a:r>
          </a:p>
          <a:p>
            <a:r>
              <a:rPr lang="en-US" altLang="en-US" sz="1275"/>
              <a:t>We denote the </a:t>
            </a:r>
            <a:r>
              <a:rPr lang="en-US" altLang="en-US" sz="1275" i="1"/>
              <a:t>closure </a:t>
            </a:r>
            <a:r>
              <a:rPr lang="en-US" altLang="en-US" sz="1275"/>
              <a:t>of </a:t>
            </a:r>
            <a:r>
              <a:rPr lang="en-US" altLang="en-US" sz="1275" i="1"/>
              <a:t>F</a:t>
            </a:r>
            <a:r>
              <a:rPr lang="en-US" altLang="en-US" sz="1275"/>
              <a:t> by </a:t>
            </a:r>
            <a:r>
              <a:rPr lang="en-US" altLang="en-US" sz="1275" b="1" i="1">
                <a:solidFill>
                  <a:srgbClr val="002060"/>
                </a:solidFill>
              </a:rPr>
              <a:t>F</a:t>
            </a:r>
            <a:r>
              <a:rPr lang="en-US" altLang="en-US" sz="1275" b="1" i="1" baseline="44000">
                <a:solidFill>
                  <a:srgbClr val="002060"/>
                </a:solidFill>
              </a:rPr>
              <a:t>+</a:t>
            </a:r>
            <a:r>
              <a:rPr lang="en-US" altLang="en-US" sz="1275" i="1">
                <a:solidFill>
                  <a:srgbClr val="000099"/>
                </a:solidFill>
              </a:rPr>
              <a:t>.</a:t>
            </a:r>
          </a:p>
          <a:p>
            <a:endParaRPr lang="en-US" altLang="en-US">
              <a:sym typeface="Greek Symbols"/>
            </a:endParaRPr>
          </a:p>
        </p:txBody>
      </p:sp>
    </p:spTree>
    <p:extLst>
      <p:ext uri="{BB962C8B-B14F-4D97-AF65-F5344CB8AC3E}">
        <p14:creationId xmlns:p14="http://schemas.microsoft.com/office/powerpoint/2010/main" val="8078835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70" name="Rectangle 2">
            <a:extLst>
              <a:ext uri="{FF2B5EF4-FFF2-40B4-BE49-F238E27FC236}">
                <a16:creationId xmlns:a16="http://schemas.microsoft.com/office/drawing/2014/main" id="{E1C24651-4EA3-864E-8DE8-5D3F13CCF5AF}"/>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Keys and Functional Dependencies</a:t>
            </a:r>
          </a:p>
        </p:txBody>
      </p:sp>
      <p:sp>
        <p:nvSpPr>
          <p:cNvPr id="47106" name="Rectangle 3">
            <a:extLst>
              <a:ext uri="{FF2B5EF4-FFF2-40B4-BE49-F238E27FC236}">
                <a16:creationId xmlns:a16="http://schemas.microsoft.com/office/drawing/2014/main" id="{C081E308-6204-8646-B69A-F84CFA957E53}"/>
              </a:ext>
            </a:extLst>
          </p:cNvPr>
          <p:cNvSpPr>
            <a:spLocks noGrp="1" noChangeArrowheads="1"/>
          </p:cNvSpPr>
          <p:nvPr>
            <p:ph type="body" idx="1"/>
          </p:nvPr>
        </p:nvSpPr>
        <p:spPr>
          <a:xfrm>
            <a:off x="1719263" y="820341"/>
            <a:ext cx="5742385" cy="3486150"/>
          </a:xfrm>
        </p:spPr>
        <p:txBody>
          <a:bodyPr/>
          <a:lstStyle/>
          <a:p>
            <a:pPr>
              <a:tabLst>
                <a:tab pos="938213" algn="l"/>
                <a:tab pos="1629966" algn="l"/>
                <a:tab pos="2533650" algn="l"/>
              </a:tabLst>
            </a:pPr>
            <a:r>
              <a:rPr lang="en-US" altLang="en-US" sz="1275" i="1">
                <a:sym typeface="Symbol" pitchFamily="2" charset="2"/>
              </a:rPr>
              <a:t>K</a:t>
            </a:r>
            <a:r>
              <a:rPr lang="en-US" altLang="en-US" sz="1275">
                <a:sym typeface="Symbol" pitchFamily="2" charset="2"/>
              </a:rPr>
              <a:t> is a superkey for relation schema </a:t>
            </a:r>
            <a:r>
              <a:rPr lang="en-US" altLang="en-US" sz="1275" i="1">
                <a:sym typeface="Symbol" pitchFamily="2" charset="2"/>
              </a:rPr>
              <a:t>R</a:t>
            </a:r>
            <a:r>
              <a:rPr lang="en-US" altLang="en-US" sz="1275">
                <a:sym typeface="Symbol" pitchFamily="2" charset="2"/>
              </a:rPr>
              <a:t> if and only if </a:t>
            </a:r>
            <a:r>
              <a:rPr lang="en-US" altLang="en-US" sz="1275" i="1">
                <a:sym typeface="Symbol" pitchFamily="2" charset="2"/>
              </a:rPr>
              <a:t>K </a:t>
            </a:r>
            <a:r>
              <a:rPr lang="en-US" altLang="en-US" sz="1275">
                <a:sym typeface="Symbol" pitchFamily="2" charset="2"/>
              </a:rPr>
              <a:t></a:t>
            </a:r>
            <a:r>
              <a:rPr lang="en-US" altLang="en-US" sz="1275">
                <a:sym typeface="Monotype Sorts" pitchFamily="2" charset="2"/>
              </a:rPr>
              <a:t> </a:t>
            </a:r>
            <a:r>
              <a:rPr lang="en-US" altLang="en-US" sz="1275" i="1">
                <a:sym typeface="Monotype Sorts" pitchFamily="2" charset="2"/>
              </a:rPr>
              <a:t>R</a:t>
            </a:r>
            <a:endParaRPr lang="en-US" altLang="en-US" sz="1275">
              <a:sym typeface="Monotype Sorts" pitchFamily="2" charset="2"/>
            </a:endParaRPr>
          </a:p>
          <a:p>
            <a:pPr>
              <a:tabLst>
                <a:tab pos="938213" algn="l"/>
                <a:tab pos="1629966" algn="l"/>
                <a:tab pos="2533650" algn="l"/>
              </a:tabLst>
            </a:pPr>
            <a:r>
              <a:rPr lang="en-US" altLang="en-US" sz="1275" i="1">
                <a:sym typeface="Monotype Sorts" pitchFamily="2" charset="2"/>
              </a:rPr>
              <a:t>K</a:t>
            </a:r>
            <a:r>
              <a:rPr lang="en-US" altLang="en-US" sz="1275">
                <a:sym typeface="Monotype Sorts" pitchFamily="2" charset="2"/>
              </a:rPr>
              <a:t> is a candidate key for </a:t>
            </a:r>
            <a:r>
              <a:rPr lang="en-US" altLang="en-US" sz="1275" i="1">
                <a:sym typeface="Monotype Sorts" pitchFamily="2" charset="2"/>
              </a:rPr>
              <a:t>R</a:t>
            </a:r>
            <a:r>
              <a:rPr lang="en-US" altLang="en-US" sz="1275">
                <a:sym typeface="Monotype Sorts" pitchFamily="2" charset="2"/>
              </a:rPr>
              <a:t> if and only if </a:t>
            </a:r>
          </a:p>
          <a:p>
            <a:pPr lvl="1">
              <a:tabLst>
                <a:tab pos="938213" algn="l"/>
                <a:tab pos="1629966" algn="l"/>
                <a:tab pos="2533650" algn="l"/>
              </a:tabLst>
            </a:pPr>
            <a:r>
              <a:rPr lang="en-US" altLang="en-US" sz="1275" i="1">
                <a:ea typeface="ＭＳ Ｐゴシック" panose="020B0600070205080204" pitchFamily="34" charset="-128"/>
                <a:sym typeface="Monotype Sorts" pitchFamily="2" charset="2"/>
              </a:rPr>
              <a:t>K </a:t>
            </a:r>
            <a:r>
              <a:rPr lang="en-US" altLang="en-US" sz="1275">
                <a:ea typeface="ＭＳ Ｐゴシック" panose="020B0600070205080204" pitchFamily="34" charset="-128"/>
                <a:sym typeface="Symbol" pitchFamily="2" charset="2"/>
              </a:rPr>
              <a:t></a:t>
            </a:r>
            <a:r>
              <a:rPr lang="en-US" altLang="en-US" sz="1275">
                <a:ea typeface="ＭＳ Ｐゴシック" panose="020B0600070205080204" pitchFamily="34" charset="-128"/>
                <a:sym typeface="Monotype Sorts" pitchFamily="2" charset="2"/>
              </a:rPr>
              <a:t> </a:t>
            </a:r>
            <a:r>
              <a:rPr lang="en-US" altLang="en-US" sz="1275" i="1">
                <a:ea typeface="ＭＳ Ｐゴシック" panose="020B0600070205080204" pitchFamily="34" charset="-128"/>
                <a:sym typeface="Monotype Sorts" pitchFamily="2" charset="2"/>
              </a:rPr>
              <a:t>R</a:t>
            </a:r>
            <a:r>
              <a:rPr lang="en-US" altLang="en-US" sz="1275">
                <a:ea typeface="ＭＳ Ｐゴシック" panose="020B0600070205080204" pitchFamily="34" charset="-128"/>
                <a:sym typeface="Monotype Sorts" pitchFamily="2" charset="2"/>
              </a:rPr>
              <a:t>, and</a:t>
            </a:r>
          </a:p>
          <a:p>
            <a:pPr lvl="1">
              <a:tabLst>
                <a:tab pos="938213" algn="l"/>
                <a:tab pos="1629966" algn="l"/>
                <a:tab pos="2533650" algn="l"/>
              </a:tabLst>
            </a:pPr>
            <a:r>
              <a:rPr lang="en-US" altLang="en-US" sz="1275">
                <a:ea typeface="ＭＳ Ｐゴシック" panose="020B0600070205080204" pitchFamily="34" charset="-128"/>
                <a:sym typeface="Monotype Sorts" pitchFamily="2" charset="2"/>
              </a:rPr>
              <a:t>for no </a:t>
            </a:r>
            <a:r>
              <a:rPr lang="en-US" altLang="en-US" sz="1275">
                <a:ea typeface="ＭＳ Ｐゴシック" panose="020B0600070205080204" pitchFamily="34" charset="-128"/>
                <a:sym typeface="Symbol" pitchFamily="2" charset="2"/>
              </a:rPr>
              <a:t>  </a:t>
            </a:r>
            <a:r>
              <a:rPr lang="en-US" altLang="en-US" sz="1275" i="1">
                <a:ea typeface="ＭＳ Ｐゴシック" panose="020B0600070205080204" pitchFamily="34" charset="-128"/>
                <a:sym typeface="Symbol" pitchFamily="2" charset="2"/>
              </a:rPr>
              <a:t>K, </a:t>
            </a:r>
            <a:r>
              <a:rPr lang="en-US" altLang="en-US" sz="1275">
                <a:ea typeface="ＭＳ Ｐゴシック" panose="020B0600070205080204" pitchFamily="34" charset="-128"/>
                <a:sym typeface="Symbol" pitchFamily="2" charset="2"/>
              </a:rPr>
              <a:t> </a:t>
            </a:r>
            <a:r>
              <a:rPr lang="en-US" altLang="en-US" sz="1275">
                <a:ea typeface="ＭＳ Ｐゴシック" panose="020B0600070205080204" pitchFamily="34" charset="-128"/>
                <a:sym typeface="Monotype Sorts" pitchFamily="2" charset="2"/>
              </a:rPr>
              <a:t> </a:t>
            </a:r>
            <a:r>
              <a:rPr lang="en-US" altLang="en-US" sz="1275" i="1">
                <a:ea typeface="ＭＳ Ｐゴシック" panose="020B0600070205080204" pitchFamily="34" charset="-128"/>
                <a:sym typeface="Monotype Sorts" pitchFamily="2" charset="2"/>
              </a:rPr>
              <a:t>R</a:t>
            </a:r>
          </a:p>
          <a:p>
            <a:pPr>
              <a:tabLst>
                <a:tab pos="938213" algn="l"/>
                <a:tab pos="1629966" algn="l"/>
                <a:tab pos="2533650" algn="l"/>
              </a:tabLst>
            </a:pPr>
            <a:r>
              <a:rPr lang="en-US" altLang="en-US" sz="1275"/>
              <a:t>Functional dependencies allow us to express constraints that cannot be expressed using superkeys.  Consider the schema:</a:t>
            </a:r>
          </a:p>
          <a:p>
            <a:pPr>
              <a:buNone/>
              <a:tabLst>
                <a:tab pos="938213" algn="l"/>
                <a:tab pos="1629966" algn="l"/>
                <a:tab pos="2533650" algn="l"/>
              </a:tabLst>
            </a:pPr>
            <a:r>
              <a:rPr lang="en-US" altLang="en-US" sz="1275"/>
              <a:t>	      </a:t>
            </a:r>
            <a:r>
              <a:rPr lang="en-US" altLang="en-US" sz="1275" i="1"/>
              <a:t>in_dep </a:t>
            </a:r>
            <a:r>
              <a:rPr lang="en-US" altLang="en-US" sz="1275"/>
              <a:t>(</a:t>
            </a:r>
            <a:r>
              <a:rPr lang="en-US" altLang="en-US" sz="1275" i="1" u="sng"/>
              <a:t>ID, </a:t>
            </a:r>
            <a:r>
              <a:rPr lang="en-US" altLang="en-US" sz="1275" i="1"/>
              <a:t>name, salary</a:t>
            </a:r>
            <a:r>
              <a:rPr lang="en-US" altLang="en-US" sz="1275" i="1" u="sng"/>
              <a:t>, dept_name, </a:t>
            </a:r>
            <a:r>
              <a:rPr lang="en-US" altLang="en-US" sz="1275" i="1"/>
              <a:t>building, budget </a:t>
            </a:r>
            <a:r>
              <a:rPr lang="en-US" altLang="en-US" sz="1275"/>
              <a:t>)</a:t>
            </a:r>
            <a:r>
              <a:rPr lang="en-US" altLang="en-US" sz="1275" i="1"/>
              <a:t>.</a:t>
            </a:r>
          </a:p>
          <a:p>
            <a:pPr>
              <a:buNone/>
              <a:tabLst>
                <a:tab pos="938213" algn="l"/>
                <a:tab pos="1629966" algn="l"/>
                <a:tab pos="2533650" algn="l"/>
              </a:tabLst>
            </a:pPr>
            <a:r>
              <a:rPr lang="en-US" altLang="en-US" sz="1275" i="1"/>
              <a:t>	</a:t>
            </a:r>
            <a:r>
              <a:rPr lang="en-US" altLang="en-US" sz="1275"/>
              <a:t>We expect these functional dependencies to hold:</a:t>
            </a:r>
          </a:p>
          <a:p>
            <a:pPr>
              <a:buNone/>
              <a:tabLst>
                <a:tab pos="938213" algn="l"/>
                <a:tab pos="1629966" algn="l"/>
                <a:tab pos="2533650" algn="l"/>
              </a:tabLst>
            </a:pPr>
            <a:r>
              <a:rPr lang="en-US" altLang="en-US" sz="1275"/>
              <a:t>	                          </a:t>
            </a:r>
            <a:r>
              <a:rPr lang="en-US" altLang="en-US" sz="1275" i="1"/>
              <a:t>dept_name</a:t>
            </a:r>
            <a:r>
              <a:rPr lang="en-US" altLang="en-US" sz="1275">
                <a:sym typeface="Symbol" pitchFamily="2" charset="2"/>
              </a:rPr>
              <a:t></a:t>
            </a:r>
            <a:r>
              <a:rPr lang="en-US" altLang="en-US" sz="1275">
                <a:sym typeface="Monotype Sorts" pitchFamily="2" charset="2"/>
              </a:rPr>
              <a:t> </a:t>
            </a:r>
            <a:r>
              <a:rPr lang="en-US" altLang="en-US" sz="1275" i="1">
                <a:sym typeface="Monotype Sorts" pitchFamily="2" charset="2"/>
              </a:rPr>
              <a:t>building</a:t>
            </a:r>
          </a:p>
          <a:p>
            <a:pPr>
              <a:buNone/>
              <a:tabLst>
                <a:tab pos="938213" algn="l"/>
                <a:tab pos="1629966" algn="l"/>
                <a:tab pos="2533650" algn="l"/>
              </a:tabLst>
            </a:pPr>
            <a:r>
              <a:rPr lang="en-US" altLang="en-US" sz="1275" i="1">
                <a:sym typeface="Monotype Sorts" pitchFamily="2" charset="2"/>
              </a:rPr>
              <a:t>                               ID </a:t>
            </a:r>
            <a:r>
              <a:rPr lang="en-US" altLang="en-US" sz="1275">
                <a:sym typeface="Wingdings" pitchFamily="2" charset="2"/>
              </a:rPr>
              <a:t></a:t>
            </a:r>
            <a:r>
              <a:rPr lang="en-US" altLang="en-US" sz="1275" i="1">
                <a:sym typeface="Wingdings" pitchFamily="2" charset="2"/>
              </a:rPr>
              <a:t> building</a:t>
            </a:r>
            <a:endParaRPr lang="en-US" altLang="en-US" sz="1275" i="1">
              <a:sym typeface="Monotype Sorts" pitchFamily="2" charset="2"/>
            </a:endParaRPr>
          </a:p>
          <a:p>
            <a:pPr>
              <a:buNone/>
              <a:tabLst>
                <a:tab pos="938213" algn="l"/>
                <a:tab pos="1629966" algn="l"/>
                <a:tab pos="2533650" algn="l"/>
              </a:tabLst>
            </a:pPr>
            <a:r>
              <a:rPr lang="en-US" altLang="en-US" sz="1275" i="1">
                <a:sym typeface="Monotype Sorts" pitchFamily="2" charset="2"/>
              </a:rPr>
              <a:t>	</a:t>
            </a:r>
            <a:r>
              <a:rPr lang="en-US" altLang="en-US" sz="1275">
                <a:sym typeface="Monotype Sorts" pitchFamily="2" charset="2"/>
              </a:rPr>
              <a:t>but would not expect the following to hold: </a:t>
            </a:r>
          </a:p>
          <a:p>
            <a:pPr>
              <a:buNone/>
              <a:tabLst>
                <a:tab pos="938213" algn="l"/>
                <a:tab pos="1629966" algn="l"/>
                <a:tab pos="2533650" algn="l"/>
              </a:tabLst>
            </a:pPr>
            <a:r>
              <a:rPr lang="en-US" altLang="en-US" sz="1275">
                <a:sym typeface="Monotype Sorts" pitchFamily="2" charset="2"/>
              </a:rPr>
              <a:t>			</a:t>
            </a:r>
            <a:r>
              <a:rPr lang="en-US" altLang="en-US" sz="1275" i="1">
                <a:sym typeface="Monotype Sorts" pitchFamily="2" charset="2"/>
              </a:rPr>
              <a:t>dept_name </a:t>
            </a:r>
            <a:r>
              <a:rPr lang="en-US" altLang="en-US" sz="1275">
                <a:sym typeface="Symbol" pitchFamily="2" charset="2"/>
              </a:rPr>
              <a:t></a:t>
            </a:r>
            <a:r>
              <a:rPr lang="en-US" altLang="en-US" sz="1275">
                <a:sym typeface="Monotype Sorts" pitchFamily="2" charset="2"/>
              </a:rPr>
              <a:t> </a:t>
            </a:r>
            <a:r>
              <a:rPr lang="en-US" altLang="en-US" sz="1275" i="1">
                <a:sym typeface="Monotype Sorts" pitchFamily="2" charset="2"/>
              </a:rPr>
              <a:t>salary</a:t>
            </a:r>
          </a:p>
          <a:p>
            <a:pPr>
              <a:buNone/>
              <a:tabLst>
                <a:tab pos="938213" algn="l"/>
                <a:tab pos="1629966" algn="l"/>
                <a:tab pos="2533650" algn="l"/>
              </a:tabLst>
            </a:pPr>
            <a:endParaRPr lang="en-US" altLang="en-US" i="1">
              <a:sym typeface="Monotype Sorts" pitchFamily="2" charset="2"/>
            </a:endParaRPr>
          </a:p>
        </p:txBody>
      </p:sp>
      <p:pic>
        <p:nvPicPr>
          <p:cNvPr id="47107" name="Picture 1">
            <a:extLst>
              <a:ext uri="{FF2B5EF4-FFF2-40B4-BE49-F238E27FC236}">
                <a16:creationId xmlns:a16="http://schemas.microsoft.com/office/drawing/2014/main" id="{1B673B74-40F8-524F-BD26-E3985BEE5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77724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66CD128E-BB39-8649-B03A-830A9F4B12FB}"/>
              </a:ext>
            </a:extLst>
          </p:cNvPr>
          <p:cNvSpPr txBox="1"/>
          <p:nvPr/>
        </p:nvSpPr>
        <p:spPr>
          <a:xfrm>
            <a:off x="1872854" y="3930253"/>
            <a:ext cx="4069063" cy="923330"/>
          </a:xfrm>
          <a:prstGeom prst="rect">
            <a:avLst/>
          </a:prstGeom>
          <a:noFill/>
        </p:spPr>
        <p:txBody>
          <a:bodyPr wrap="none">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sz="135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DFF Note:</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35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In the current data: ID </a:t>
            </a:r>
            <a:r>
              <a:rPr kumimoji="0" lang="en-US" sz="135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 </a:t>
            </a:r>
            <a:r>
              <a:rPr kumimoji="0" lang="en-US" sz="1350"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dept_name</a:t>
            </a:r>
            <a:r>
              <a:rPr kumimoji="0" lang="en-US" sz="135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  building</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35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But</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35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In the schema, </a:t>
            </a:r>
            <a:r>
              <a:rPr kumimoji="0" lang="en-US" sz="1350"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dept_name</a:t>
            </a:r>
            <a:r>
              <a:rPr kumimoji="0" lang="en-US" sz="135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 may be NULL..</a:t>
            </a:r>
          </a:p>
        </p:txBody>
      </p:sp>
    </p:spTree>
    <p:extLst>
      <p:ext uri="{BB962C8B-B14F-4D97-AF65-F5344CB8AC3E}">
        <p14:creationId xmlns:p14="http://schemas.microsoft.com/office/powerpoint/2010/main" val="14986635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a:extLst>
              <a:ext uri="{FF2B5EF4-FFF2-40B4-BE49-F238E27FC236}">
                <a16:creationId xmlns:a16="http://schemas.microsoft.com/office/drawing/2014/main" id="{8E68B845-00E1-7B45-BC97-7C3760CB870F}"/>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Use of Functional Dependencies</a:t>
            </a:r>
          </a:p>
        </p:txBody>
      </p:sp>
      <p:sp>
        <p:nvSpPr>
          <p:cNvPr id="49154" name="Rectangle 3">
            <a:extLst>
              <a:ext uri="{FF2B5EF4-FFF2-40B4-BE49-F238E27FC236}">
                <a16:creationId xmlns:a16="http://schemas.microsoft.com/office/drawing/2014/main" id="{B677AC53-B4AD-6341-A99B-28359BF67FD2}"/>
              </a:ext>
            </a:extLst>
          </p:cNvPr>
          <p:cNvSpPr>
            <a:spLocks noGrp="1" noChangeArrowheads="1"/>
          </p:cNvSpPr>
          <p:nvPr>
            <p:ph type="body" idx="1"/>
          </p:nvPr>
        </p:nvSpPr>
        <p:spPr>
          <a:xfrm>
            <a:off x="1719263" y="838200"/>
            <a:ext cx="5675710" cy="3157538"/>
          </a:xfrm>
        </p:spPr>
        <p:txBody>
          <a:bodyPr/>
          <a:lstStyle/>
          <a:p>
            <a:r>
              <a:rPr lang="en-US" altLang="en-US" sz="1275"/>
              <a:t>We use functional dependencies to:</a:t>
            </a:r>
          </a:p>
          <a:p>
            <a:pPr lvl="1"/>
            <a:r>
              <a:rPr lang="en-US" altLang="en-US" sz="1275">
                <a:ea typeface="ＭＳ Ｐゴシック" panose="020B0600070205080204" pitchFamily="34" charset="-128"/>
              </a:rPr>
              <a:t>To test relations to see if they are legal under a given set of functional dependencies. </a:t>
            </a:r>
          </a:p>
          <a:p>
            <a:pPr lvl="2"/>
            <a:r>
              <a:rPr lang="en-US" altLang="en-US" sz="1275">
                <a:ea typeface="ＭＳ Ｐゴシック" panose="020B0600070205080204" pitchFamily="34" charset="-128"/>
              </a:rPr>
              <a:t> If a relation </a:t>
            </a:r>
            <a:r>
              <a:rPr lang="en-US" altLang="en-US" sz="1275" i="1">
                <a:ea typeface="ＭＳ Ｐゴシック" panose="020B0600070205080204" pitchFamily="34" charset="-128"/>
              </a:rPr>
              <a:t>r</a:t>
            </a:r>
            <a:r>
              <a:rPr lang="en-US" altLang="en-US" sz="1275">
                <a:ea typeface="ＭＳ Ｐゴシック" panose="020B0600070205080204" pitchFamily="34" charset="-128"/>
              </a:rPr>
              <a:t> is legal under a set </a:t>
            </a:r>
            <a:r>
              <a:rPr lang="en-US" altLang="en-US" sz="1275" i="1">
                <a:ea typeface="ＭＳ Ｐゴシック" panose="020B0600070205080204" pitchFamily="34" charset="-128"/>
              </a:rPr>
              <a:t>F</a:t>
            </a:r>
            <a:r>
              <a:rPr lang="en-US" altLang="en-US" sz="1275">
                <a:ea typeface="ＭＳ Ｐゴシック" panose="020B0600070205080204" pitchFamily="34" charset="-128"/>
              </a:rPr>
              <a:t> of functional dependencies, we say that </a:t>
            </a:r>
            <a:r>
              <a:rPr lang="en-US" altLang="en-US" sz="1275" i="1">
                <a:ea typeface="ＭＳ Ｐゴシック" panose="020B0600070205080204" pitchFamily="34" charset="-128"/>
              </a:rPr>
              <a:t>r</a:t>
            </a:r>
            <a:r>
              <a:rPr lang="en-US" altLang="en-US" sz="1275">
                <a:ea typeface="ＭＳ Ｐゴシック" panose="020B0600070205080204" pitchFamily="34" charset="-128"/>
              </a:rPr>
              <a:t> </a:t>
            </a:r>
            <a:r>
              <a:rPr lang="en-US" altLang="en-US" sz="1275" b="1">
                <a:solidFill>
                  <a:srgbClr val="002060"/>
                </a:solidFill>
                <a:ea typeface="ＭＳ Ｐゴシック" panose="020B0600070205080204" pitchFamily="34" charset="-128"/>
              </a:rPr>
              <a:t>satisfies</a:t>
            </a:r>
            <a:r>
              <a:rPr lang="en-US" altLang="en-US" sz="1275" b="1">
                <a:solidFill>
                  <a:srgbClr val="000099"/>
                </a:solidFill>
                <a:ea typeface="ＭＳ Ｐゴシック" panose="020B0600070205080204" pitchFamily="34" charset="-128"/>
              </a:rPr>
              <a:t> </a:t>
            </a:r>
            <a:r>
              <a:rPr lang="en-US" altLang="en-US" sz="1275" i="1">
                <a:ea typeface="ＭＳ Ｐゴシック" panose="020B0600070205080204" pitchFamily="34" charset="-128"/>
              </a:rPr>
              <a:t>F.</a:t>
            </a:r>
            <a:endParaRPr lang="en-US" altLang="en-US" sz="1275">
              <a:ea typeface="ＭＳ Ｐゴシック" panose="020B0600070205080204" pitchFamily="34" charset="-128"/>
            </a:endParaRPr>
          </a:p>
          <a:p>
            <a:pPr lvl="1"/>
            <a:r>
              <a:rPr lang="en-US" altLang="en-US" sz="1275">
                <a:ea typeface="ＭＳ Ｐゴシック" panose="020B0600070205080204" pitchFamily="34" charset="-128"/>
              </a:rPr>
              <a:t>To specify constraints on the set of legal relations</a:t>
            </a:r>
          </a:p>
          <a:p>
            <a:pPr lvl="2"/>
            <a:r>
              <a:rPr lang="en-US" altLang="en-US" sz="1275">
                <a:ea typeface="ＭＳ Ｐゴシック" panose="020B0600070205080204" pitchFamily="34" charset="-128"/>
              </a:rPr>
              <a:t>We say that </a:t>
            </a:r>
            <a:r>
              <a:rPr lang="en-US" altLang="en-US" sz="1275" i="1">
                <a:ea typeface="ＭＳ Ｐゴシック" panose="020B0600070205080204" pitchFamily="34" charset="-128"/>
              </a:rPr>
              <a:t>F</a:t>
            </a:r>
            <a:r>
              <a:rPr lang="en-US" altLang="en-US" sz="1275">
                <a:ea typeface="ＭＳ Ｐゴシック" panose="020B0600070205080204" pitchFamily="34" charset="-128"/>
              </a:rPr>
              <a:t> </a:t>
            </a:r>
            <a:r>
              <a:rPr lang="en-US" altLang="en-US" sz="1275" b="1">
                <a:solidFill>
                  <a:srgbClr val="002060"/>
                </a:solidFill>
                <a:ea typeface="ＭＳ Ｐゴシック" panose="020B0600070205080204" pitchFamily="34" charset="-128"/>
              </a:rPr>
              <a:t>holds on</a:t>
            </a:r>
            <a:r>
              <a:rPr lang="en-US" altLang="en-US" sz="1275">
                <a:solidFill>
                  <a:srgbClr val="002060"/>
                </a:solidFill>
                <a:ea typeface="ＭＳ Ｐゴシック" panose="020B0600070205080204" pitchFamily="34" charset="-128"/>
              </a:rPr>
              <a:t> </a:t>
            </a:r>
            <a:r>
              <a:rPr lang="en-US" altLang="en-US" sz="1275" i="1">
                <a:ea typeface="ＭＳ Ｐゴシック" panose="020B0600070205080204" pitchFamily="34" charset="-128"/>
              </a:rPr>
              <a:t>R</a:t>
            </a:r>
            <a:r>
              <a:rPr lang="en-US" altLang="en-US" sz="1275">
                <a:ea typeface="ＭＳ Ｐゴシック" panose="020B0600070205080204" pitchFamily="34" charset="-128"/>
              </a:rPr>
              <a:t> if all legal relations on </a:t>
            </a:r>
            <a:r>
              <a:rPr lang="en-US" altLang="en-US" sz="1275" i="1">
                <a:ea typeface="ＭＳ Ｐゴシック" panose="020B0600070205080204" pitchFamily="34" charset="-128"/>
              </a:rPr>
              <a:t>R</a:t>
            </a:r>
            <a:r>
              <a:rPr lang="en-US" altLang="en-US" sz="1275">
                <a:ea typeface="ＭＳ Ｐゴシック" panose="020B0600070205080204" pitchFamily="34" charset="-128"/>
              </a:rPr>
              <a:t> satisfy the set of functional dependencies </a:t>
            </a:r>
            <a:r>
              <a:rPr lang="en-US" altLang="en-US" sz="1275" i="1">
                <a:ea typeface="ＭＳ Ｐゴシック" panose="020B0600070205080204" pitchFamily="34" charset="-128"/>
              </a:rPr>
              <a:t>F.</a:t>
            </a:r>
          </a:p>
          <a:p>
            <a:r>
              <a:rPr lang="en-US" altLang="en-US" sz="1275"/>
              <a:t>Note:  A specific instance of a relation schema may satisfy a functional dependency even if the functional dependency does not hold on all legal instances.  </a:t>
            </a:r>
          </a:p>
          <a:p>
            <a:pPr lvl="1"/>
            <a:r>
              <a:rPr lang="en-US" altLang="en-US" sz="1275">
                <a:ea typeface="ＭＳ Ｐゴシック" panose="020B0600070205080204" pitchFamily="34" charset="-128"/>
              </a:rPr>
              <a:t>For example, a specific instance of </a:t>
            </a:r>
            <a:r>
              <a:rPr lang="en-US" altLang="en-US" sz="1275" i="1">
                <a:ea typeface="ＭＳ Ｐゴシック" panose="020B0600070205080204" pitchFamily="34" charset="-128"/>
              </a:rPr>
              <a:t>instructor</a:t>
            </a:r>
            <a:r>
              <a:rPr lang="en-US" altLang="en-US" sz="1275">
                <a:ea typeface="ＭＳ Ｐゴシック" panose="020B0600070205080204" pitchFamily="34" charset="-128"/>
              </a:rPr>
              <a:t> may, by chance, satisfy </a:t>
            </a:r>
            <a:br>
              <a:rPr lang="en-US" altLang="en-US" sz="1275">
                <a:ea typeface="ＭＳ Ｐゴシック" panose="020B0600070205080204" pitchFamily="34" charset="-128"/>
              </a:rPr>
            </a:br>
            <a:r>
              <a:rPr lang="en-US" altLang="en-US" sz="1275">
                <a:ea typeface="ＭＳ Ｐゴシック" panose="020B0600070205080204" pitchFamily="34" charset="-128"/>
              </a:rPr>
              <a:t>               </a:t>
            </a:r>
            <a:r>
              <a:rPr lang="en-US" altLang="en-US" sz="1275" i="1">
                <a:ea typeface="ＭＳ Ｐゴシック" panose="020B0600070205080204" pitchFamily="34" charset="-128"/>
              </a:rPr>
              <a:t>name </a:t>
            </a:r>
            <a:r>
              <a:rPr lang="en-US" altLang="en-US" sz="1275">
                <a:ea typeface="ＭＳ Ｐゴシック" panose="020B0600070205080204" pitchFamily="34" charset="-128"/>
                <a:sym typeface="Symbol" pitchFamily="2" charset="2"/>
              </a:rPr>
              <a:t></a:t>
            </a:r>
            <a:r>
              <a:rPr lang="en-US" altLang="en-US" sz="1275">
                <a:ea typeface="ＭＳ Ｐゴシック" panose="020B0600070205080204" pitchFamily="34" charset="-128"/>
                <a:sym typeface="Monotype Sorts" pitchFamily="2" charset="2"/>
              </a:rPr>
              <a:t> </a:t>
            </a:r>
            <a:r>
              <a:rPr lang="en-US" altLang="en-US" sz="1275" i="1">
                <a:ea typeface="ＭＳ Ｐゴシック" panose="020B0600070205080204" pitchFamily="34" charset="-128"/>
                <a:sym typeface="Monotype Sorts" pitchFamily="2" charset="2"/>
              </a:rPr>
              <a:t>ID.</a:t>
            </a:r>
          </a:p>
        </p:txBody>
      </p:sp>
    </p:spTree>
    <p:extLst>
      <p:ext uri="{BB962C8B-B14F-4D97-AF65-F5344CB8AC3E}">
        <p14:creationId xmlns:p14="http://schemas.microsoft.com/office/powerpoint/2010/main" val="2145975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B6035C87-35FA-374A-9083-75575E10BC47}"/>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ACID Concepts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00759B2D-2492-2005-B32E-A2A675BDE300}"/>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6</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 Lecture 11: Module II (4), Normalization, NoSQL (4)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13062584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a:extLst>
              <a:ext uri="{FF2B5EF4-FFF2-40B4-BE49-F238E27FC236}">
                <a16:creationId xmlns:a16="http://schemas.microsoft.com/office/drawing/2014/main" id="{A024ACF0-E9CB-5042-9083-1243A4129B1B}"/>
              </a:ext>
            </a:extLst>
          </p:cNvPr>
          <p:cNvSpPr>
            <a:spLocks noGrp="1" noChangeArrowheads="1"/>
          </p:cNvSpPr>
          <p:nvPr>
            <p:ph type="body" idx="1"/>
          </p:nvPr>
        </p:nvSpPr>
        <p:spPr>
          <a:xfrm>
            <a:off x="3306367" y="1714500"/>
            <a:ext cx="2926556" cy="1109663"/>
          </a:xfrm>
        </p:spPr>
        <p:txBody>
          <a:bodyPr/>
          <a:lstStyle/>
          <a:p>
            <a:pPr>
              <a:buFont typeface="Monotype Sorts" charset="2"/>
              <a:buNone/>
              <a:defRPr/>
            </a:pPr>
            <a:r>
              <a:rPr lang="en-US" altLang="en-US" sz="2400" b="1" dirty="0">
                <a:solidFill>
                  <a:srgbClr val="002060"/>
                </a:solidFill>
                <a:effectLst>
                  <a:outerShdw blurRad="38100" dist="38100" dir="2700000" algn="tl">
                    <a:srgbClr val="C0C0C0"/>
                  </a:outerShdw>
                </a:effectLst>
                <a:latin typeface="+mj-lt"/>
                <a:cs typeface="+mj-cs"/>
              </a:rPr>
              <a:t>Normal Forms</a:t>
            </a:r>
          </a:p>
        </p:txBody>
      </p:sp>
    </p:spTree>
    <p:extLst>
      <p:ext uri="{BB962C8B-B14F-4D97-AF65-F5344CB8AC3E}">
        <p14:creationId xmlns:p14="http://schemas.microsoft.com/office/powerpoint/2010/main" val="973591613"/>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10" name="Rectangle 2">
            <a:extLst>
              <a:ext uri="{FF2B5EF4-FFF2-40B4-BE49-F238E27FC236}">
                <a16:creationId xmlns:a16="http://schemas.microsoft.com/office/drawing/2014/main" id="{452C4B8A-FBBD-FF4A-9A66-45D6FEE6F7F3}"/>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Boyce-Codd Normal Form</a:t>
            </a:r>
          </a:p>
        </p:txBody>
      </p:sp>
      <p:sp>
        <p:nvSpPr>
          <p:cNvPr id="683011" name="Rectangle 3">
            <a:extLst>
              <a:ext uri="{FF2B5EF4-FFF2-40B4-BE49-F238E27FC236}">
                <a16:creationId xmlns:a16="http://schemas.microsoft.com/office/drawing/2014/main" id="{C787BC08-02C5-A84C-885E-5158C72E988B}"/>
              </a:ext>
            </a:extLst>
          </p:cNvPr>
          <p:cNvSpPr>
            <a:spLocks noGrp="1" noChangeArrowheads="1"/>
          </p:cNvSpPr>
          <p:nvPr>
            <p:ph type="body" idx="1"/>
          </p:nvPr>
        </p:nvSpPr>
        <p:spPr>
          <a:xfrm>
            <a:off x="1719263" y="872729"/>
            <a:ext cx="5655469" cy="1999059"/>
          </a:xfrm>
        </p:spPr>
        <p:txBody>
          <a:bodyPr/>
          <a:lstStyle/>
          <a:p>
            <a:pPr>
              <a:lnSpc>
                <a:spcPct val="90000"/>
              </a:lnSpc>
            </a:pPr>
            <a:r>
              <a:rPr lang="en-US" altLang="en-US" sz="1275" dirty="0"/>
              <a:t>A relation schema </a:t>
            </a:r>
            <a:r>
              <a:rPr lang="en-US" altLang="en-US" sz="1275" i="1" dirty="0"/>
              <a:t>R</a:t>
            </a:r>
            <a:r>
              <a:rPr lang="en-US" altLang="en-US" sz="1275" dirty="0"/>
              <a:t> is in BCNF with respect to a set </a:t>
            </a:r>
            <a:r>
              <a:rPr lang="en-US" altLang="en-US" sz="1275" i="1" dirty="0"/>
              <a:t>F</a:t>
            </a:r>
            <a:r>
              <a:rPr lang="en-US" altLang="en-US" sz="1275" dirty="0"/>
              <a:t> of functional  dependencies if for all functional dependencies in </a:t>
            </a:r>
            <a:r>
              <a:rPr lang="en-US" altLang="en-US" sz="1275" i="1" dirty="0"/>
              <a:t>F</a:t>
            </a:r>
            <a:r>
              <a:rPr lang="en-US" altLang="en-US" sz="1275" baseline="30000" dirty="0"/>
              <a:t>+</a:t>
            </a:r>
            <a:r>
              <a:rPr lang="en-US" altLang="en-US" sz="1275" dirty="0"/>
              <a:t> of the form </a:t>
            </a:r>
          </a:p>
          <a:p>
            <a:pPr>
              <a:buFont typeface="Monotype Sorts" pitchFamily="2" charset="2"/>
              <a:buNone/>
            </a:pPr>
            <a:r>
              <a:rPr lang="en-US" altLang="en-US" sz="1275" dirty="0">
                <a:sym typeface="Symbol" pitchFamily="2" charset="2"/>
              </a:rPr>
              <a:t>                 </a:t>
            </a:r>
            <a:r>
              <a:rPr lang="en-US" altLang="en-US" sz="1275" dirty="0">
                <a:sym typeface="Greek Symbols"/>
              </a:rPr>
              <a:t> </a:t>
            </a:r>
            <a:r>
              <a:rPr lang="en-US" altLang="en-US" sz="1275" dirty="0">
                <a:sym typeface="Symbol" pitchFamily="2" charset="2"/>
              </a:rPr>
              <a:t></a:t>
            </a:r>
            <a:r>
              <a:rPr lang="en-US" altLang="en-US" sz="1275" dirty="0">
                <a:sym typeface="Monotype Sorts" pitchFamily="2" charset="2"/>
              </a:rPr>
              <a:t> </a:t>
            </a:r>
            <a:r>
              <a:rPr lang="en-US" altLang="en-US" sz="1275" i="1" dirty="0">
                <a:sym typeface="Symbol" pitchFamily="2" charset="2"/>
              </a:rPr>
              <a:t></a:t>
            </a:r>
            <a:endParaRPr lang="en-US" altLang="en-US" sz="1275" i="1" dirty="0">
              <a:sym typeface="Greek Symbols"/>
            </a:endParaRPr>
          </a:p>
          <a:p>
            <a:pPr>
              <a:buFont typeface="Monotype Sorts" pitchFamily="2" charset="2"/>
              <a:buNone/>
            </a:pPr>
            <a:r>
              <a:rPr lang="en-US" altLang="en-US" sz="1275" i="1" dirty="0">
                <a:sym typeface="Greek Symbols"/>
              </a:rPr>
              <a:t>      </a:t>
            </a:r>
            <a:r>
              <a:rPr lang="en-US" altLang="en-US" sz="1275" dirty="0">
                <a:sym typeface="Greek Symbols"/>
              </a:rPr>
              <a:t>where </a:t>
            </a:r>
            <a:r>
              <a:rPr lang="en-US" altLang="en-US" sz="1275" dirty="0">
                <a:sym typeface="Symbol" pitchFamily="2" charset="2"/>
              </a:rPr>
              <a:t></a:t>
            </a:r>
            <a:r>
              <a:rPr lang="en-US" altLang="en-US" sz="1275" dirty="0">
                <a:sym typeface="Greek Symbols"/>
              </a:rPr>
              <a:t> </a:t>
            </a:r>
            <a:r>
              <a:rPr lang="en-US" altLang="en-US" sz="1275" dirty="0">
                <a:sym typeface="Symbol" pitchFamily="2" charset="2"/>
              </a:rPr>
              <a:t> </a:t>
            </a:r>
            <a:r>
              <a:rPr lang="en-US" altLang="en-US" sz="1275" i="1" dirty="0">
                <a:sym typeface="Symbol" pitchFamily="2" charset="2"/>
              </a:rPr>
              <a:t>R</a:t>
            </a:r>
            <a:r>
              <a:rPr lang="en-US" altLang="en-US" sz="1275" dirty="0">
                <a:sym typeface="Symbol" pitchFamily="2" charset="2"/>
              </a:rPr>
              <a:t> and </a:t>
            </a:r>
            <a:r>
              <a:rPr lang="en-US" altLang="en-US" sz="1275" i="1" dirty="0">
                <a:sym typeface="Symbol" pitchFamily="2" charset="2"/>
              </a:rPr>
              <a:t></a:t>
            </a:r>
            <a:r>
              <a:rPr lang="en-US" altLang="en-US" sz="1275" dirty="0">
                <a:sym typeface="Greek Symbols"/>
              </a:rPr>
              <a:t> </a:t>
            </a:r>
            <a:r>
              <a:rPr lang="en-US" altLang="en-US" sz="1275" dirty="0">
                <a:sym typeface="Symbol" pitchFamily="2" charset="2"/>
              </a:rPr>
              <a:t> </a:t>
            </a:r>
            <a:r>
              <a:rPr lang="en-US" altLang="en-US" sz="1275" i="1" dirty="0">
                <a:sym typeface="Symbol" pitchFamily="2" charset="2"/>
              </a:rPr>
              <a:t>R</a:t>
            </a:r>
            <a:r>
              <a:rPr lang="en-US" altLang="en-US" sz="1275" dirty="0">
                <a:sym typeface="Symbol" pitchFamily="2" charset="2"/>
              </a:rPr>
              <a:t>,</a:t>
            </a:r>
            <a:r>
              <a:rPr lang="en-US" altLang="en-US" sz="1275" i="1" dirty="0">
                <a:sym typeface="Symbol" pitchFamily="2" charset="2"/>
              </a:rPr>
              <a:t> </a:t>
            </a:r>
            <a:r>
              <a:rPr lang="en-US" altLang="en-US" sz="1275" dirty="0">
                <a:sym typeface="Symbol" pitchFamily="2" charset="2"/>
              </a:rPr>
              <a:t>at least one of the following holds:</a:t>
            </a:r>
          </a:p>
          <a:p>
            <a:pPr lvl="1"/>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a:t>
            </a:r>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Monotype Sorts" pitchFamily="2" charset="2"/>
              </a:rPr>
              <a:t> </a:t>
            </a:r>
            <a:r>
              <a:rPr lang="en-US" altLang="en-US" sz="1275" i="1" dirty="0">
                <a:ea typeface="ＭＳ Ｐゴシック" panose="020B0600070205080204" pitchFamily="34" charset="-128"/>
                <a:sym typeface="Symbol" pitchFamily="2" charset="2"/>
              </a:rPr>
              <a:t></a:t>
            </a:r>
            <a:r>
              <a:rPr lang="en-US" altLang="en-US" sz="1275" i="1" dirty="0">
                <a:ea typeface="ＭＳ Ｐゴシック" panose="020B0600070205080204" pitchFamily="34" charset="-128"/>
                <a:sym typeface="Greek Symbols"/>
              </a:rPr>
              <a:t>  </a:t>
            </a:r>
            <a:r>
              <a:rPr lang="en-US" altLang="en-US" sz="1275" dirty="0">
                <a:ea typeface="ＭＳ Ｐゴシック" panose="020B0600070205080204" pitchFamily="34" charset="-128"/>
                <a:sym typeface="Greek Symbols"/>
              </a:rPr>
              <a:t>is trivial (i.e., </a:t>
            </a:r>
            <a:r>
              <a:rPr lang="en-US" altLang="en-US" sz="1275" i="1"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a:t>
            </a:r>
            <a:r>
              <a:rPr lang="en-US" altLang="en-US" sz="1275" dirty="0">
                <a:ea typeface="ＭＳ Ｐゴシック" panose="020B0600070205080204" pitchFamily="34" charset="-128"/>
                <a:sym typeface="Symbol" pitchFamily="2" charset="2"/>
              </a:rPr>
              <a:t> </a:t>
            </a:r>
            <a:r>
              <a:rPr lang="en-US" altLang="en-US" sz="1275" dirty="0">
                <a:ea typeface="ＭＳ Ｐゴシック" panose="020B0600070205080204" pitchFamily="34" charset="-128"/>
                <a:sym typeface="Greek Symbols"/>
              </a:rPr>
              <a:t>)</a:t>
            </a:r>
          </a:p>
          <a:p>
            <a:pPr lvl="1"/>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is a </a:t>
            </a:r>
            <a:r>
              <a:rPr lang="en-US" altLang="en-US" sz="1275" dirty="0" err="1">
                <a:ea typeface="ＭＳ Ｐゴシック" panose="020B0600070205080204" pitchFamily="34" charset="-128"/>
                <a:sym typeface="Greek Symbols"/>
              </a:rPr>
              <a:t>superkey</a:t>
            </a:r>
            <a:r>
              <a:rPr lang="en-US" altLang="en-US" sz="1275" dirty="0">
                <a:ea typeface="ＭＳ Ｐゴシック" panose="020B0600070205080204" pitchFamily="34" charset="-128"/>
                <a:sym typeface="Greek Symbols"/>
              </a:rPr>
              <a:t> for </a:t>
            </a:r>
            <a:r>
              <a:rPr lang="en-US" altLang="en-US" sz="1275" i="1" dirty="0">
                <a:ea typeface="ＭＳ Ｐゴシック" panose="020B0600070205080204" pitchFamily="34" charset="-128"/>
                <a:sym typeface="Greek Symbols"/>
              </a:rPr>
              <a:t>R</a:t>
            </a:r>
          </a:p>
          <a:p>
            <a:endParaRPr lang="en-US" altLang="en-US" sz="1500" i="1" dirty="0">
              <a:sym typeface="Greek Symbols"/>
            </a:endParaRPr>
          </a:p>
          <a:p>
            <a:endParaRPr lang="en-US" altLang="en-US" sz="1500" dirty="0">
              <a:sym typeface="Symbol" pitchFamily="2" charset="2"/>
            </a:endParaRPr>
          </a:p>
        </p:txBody>
      </p:sp>
      <p:sp>
        <p:nvSpPr>
          <p:cNvPr id="4" name="TextBox 3">
            <a:extLst>
              <a:ext uri="{FF2B5EF4-FFF2-40B4-BE49-F238E27FC236}">
                <a16:creationId xmlns:a16="http://schemas.microsoft.com/office/drawing/2014/main" id="{2599DA12-F925-9D41-A68A-D359D45BB4BC}"/>
              </a:ext>
            </a:extLst>
          </p:cNvPr>
          <p:cNvSpPr txBox="1"/>
          <p:nvPr/>
        </p:nvSpPr>
        <p:spPr>
          <a:xfrm>
            <a:off x="1728787" y="3904060"/>
            <a:ext cx="5472113" cy="830997"/>
          </a:xfrm>
          <a:prstGeom prst="rect">
            <a:avLst/>
          </a:prstGeom>
          <a:noFill/>
        </p:spPr>
        <p:txBody>
          <a:bodyPr>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DFF Note:</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The theoretical treatment is no conveying the practical intent.</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If α is α </a:t>
            </a:r>
            <a:r>
              <a:rPr kumimoji="0" lang="en-US" sz="1200"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rPr>
              <a:t>superkey</a:t>
            </a: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 I can set a primary key/unique constraint on α.</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Consider tables with address info in the rows.</a:t>
            </a:r>
          </a:p>
        </p:txBody>
      </p:sp>
    </p:spTree>
    <p:extLst>
      <p:ext uri="{BB962C8B-B14F-4D97-AF65-F5344CB8AC3E}">
        <p14:creationId xmlns:p14="http://schemas.microsoft.com/office/powerpoint/2010/main" val="31389535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830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8301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83011">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683011">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6830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011" grpId="0" build="p"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10" name="Rectangle 2">
            <a:extLst>
              <a:ext uri="{FF2B5EF4-FFF2-40B4-BE49-F238E27FC236}">
                <a16:creationId xmlns:a16="http://schemas.microsoft.com/office/drawing/2014/main" id="{703046ED-9B03-3042-9D7A-58EE7296FE51}"/>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Decomposing a Schema into BCNF</a:t>
            </a:r>
          </a:p>
        </p:txBody>
      </p:sp>
      <p:sp>
        <p:nvSpPr>
          <p:cNvPr id="683011" name="Rectangle 3">
            <a:extLst>
              <a:ext uri="{FF2B5EF4-FFF2-40B4-BE49-F238E27FC236}">
                <a16:creationId xmlns:a16="http://schemas.microsoft.com/office/drawing/2014/main" id="{F6F2764B-B23E-0043-8191-49B09F7D05F1}"/>
              </a:ext>
            </a:extLst>
          </p:cNvPr>
          <p:cNvSpPr>
            <a:spLocks noGrp="1" noChangeArrowheads="1"/>
          </p:cNvSpPr>
          <p:nvPr>
            <p:ph type="body" idx="1"/>
          </p:nvPr>
        </p:nvSpPr>
        <p:spPr>
          <a:xfrm>
            <a:off x="1719262" y="545307"/>
            <a:ext cx="5549504" cy="3251597"/>
          </a:xfrm>
        </p:spPr>
        <p:txBody>
          <a:bodyPr/>
          <a:lstStyle/>
          <a:p>
            <a:pPr>
              <a:lnSpc>
                <a:spcPct val="90000"/>
              </a:lnSpc>
            </a:pPr>
            <a:r>
              <a:rPr lang="en-US" altLang="en-US" sz="1275" dirty="0"/>
              <a:t>Let  R be a schema </a:t>
            </a:r>
            <a:r>
              <a:rPr lang="en-US" altLang="en-US" sz="1275" i="1" dirty="0"/>
              <a:t>R  </a:t>
            </a:r>
            <a:r>
              <a:rPr lang="en-US" altLang="en-US" sz="1275" dirty="0"/>
              <a:t>that is not in BCNF.  Let </a:t>
            </a:r>
            <a:r>
              <a:rPr lang="en-US" altLang="en-US" sz="1275" dirty="0">
                <a:sym typeface="Symbol" pitchFamily="2" charset="2"/>
              </a:rPr>
              <a:t></a:t>
            </a:r>
            <a:r>
              <a:rPr lang="en-US" altLang="en-US" sz="1275" dirty="0">
                <a:sym typeface="Greek Symbols"/>
              </a:rPr>
              <a:t> </a:t>
            </a:r>
            <a:r>
              <a:rPr kumimoji="0" lang="en-US" altLang="en-US" sz="1275" dirty="0">
                <a:sym typeface="Symbol" pitchFamily="2" charset="2"/>
              </a:rPr>
              <a:t></a:t>
            </a:r>
            <a:r>
              <a:rPr lang="en-US" altLang="en-US" sz="1275" i="1" dirty="0">
                <a:sym typeface="Symbol" pitchFamily="2" charset="2"/>
              </a:rPr>
              <a:t></a:t>
            </a:r>
            <a:r>
              <a:rPr lang="en-US" altLang="en-US" sz="1275" i="1" dirty="0">
                <a:sym typeface="Greek Symbols"/>
              </a:rPr>
              <a:t>   </a:t>
            </a:r>
            <a:r>
              <a:rPr lang="en-US" altLang="en-US" sz="1275" dirty="0">
                <a:sym typeface="Greek Symbols"/>
              </a:rPr>
              <a:t>be the FD that </a:t>
            </a:r>
            <a:r>
              <a:rPr lang="en-US" altLang="en-US" sz="1275" dirty="0"/>
              <a:t>causes a violation of BCNF.</a:t>
            </a:r>
          </a:p>
          <a:p>
            <a:pPr>
              <a:lnSpc>
                <a:spcPct val="90000"/>
              </a:lnSpc>
            </a:pPr>
            <a:r>
              <a:rPr lang="en-US" altLang="en-US" sz="1275" dirty="0"/>
              <a:t>We decompose </a:t>
            </a:r>
            <a:r>
              <a:rPr lang="en-US" altLang="en-US" sz="1275" i="1" dirty="0"/>
              <a:t>R</a:t>
            </a:r>
            <a:r>
              <a:rPr lang="en-US" altLang="en-US" sz="1275" dirty="0"/>
              <a:t> into:</a:t>
            </a:r>
          </a:p>
          <a:p>
            <a:pPr lvl="1">
              <a:lnSpc>
                <a:spcPct val="90000"/>
              </a:lnSpc>
              <a:buFont typeface="Times" pitchFamily="2" charset="0"/>
              <a:buChar char="•"/>
            </a:pPr>
            <a:r>
              <a:rPr lang="en-US" altLang="en-US" sz="1275" dirty="0">
                <a:ea typeface="ＭＳ Ｐゴシック" panose="020B0600070205080204" pitchFamily="34" charset="-128"/>
              </a:rPr>
              <a:t>(</a:t>
            </a:r>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U </a:t>
            </a:r>
            <a:r>
              <a:rPr lang="en-US" altLang="en-US" sz="1275" dirty="0">
                <a:ea typeface="ＭＳ Ｐゴシック" panose="020B0600070205080204" pitchFamily="34" charset="-128"/>
                <a:sym typeface="Symbol" pitchFamily="2" charset="2"/>
              </a:rPr>
              <a:t></a:t>
            </a:r>
            <a:r>
              <a:rPr lang="en-US" altLang="en-US" sz="1275" i="1" dirty="0">
                <a:ea typeface="ＭＳ Ｐゴシック" panose="020B0600070205080204" pitchFamily="34" charset="-128"/>
                <a:sym typeface="Symbol" pitchFamily="2" charset="2"/>
              </a:rPr>
              <a:t> </a:t>
            </a:r>
            <a:r>
              <a:rPr lang="en-US" altLang="en-US" sz="1275" dirty="0">
                <a:ea typeface="ＭＳ Ｐゴシック" panose="020B0600070205080204" pitchFamily="34" charset="-128"/>
                <a:sym typeface="Symbol" pitchFamily="2" charset="2"/>
              </a:rPr>
              <a:t>)</a:t>
            </a:r>
            <a:endParaRPr lang="en-US" altLang="en-US" sz="1275" dirty="0">
              <a:ea typeface="ＭＳ Ｐゴシック" panose="020B0600070205080204" pitchFamily="34" charset="-128"/>
            </a:endParaRPr>
          </a:p>
          <a:p>
            <a:pPr lvl="1">
              <a:lnSpc>
                <a:spcPct val="90000"/>
              </a:lnSpc>
              <a:buFont typeface="Times" pitchFamily="2" charset="0"/>
              <a:buChar char="•"/>
            </a:pPr>
            <a:r>
              <a:rPr lang="en-US" altLang="en-US" sz="1275" dirty="0">
                <a:ea typeface="ＭＳ Ｐゴシック" panose="020B0600070205080204" pitchFamily="34" charset="-128"/>
              </a:rPr>
              <a:t>( </a:t>
            </a:r>
            <a:r>
              <a:rPr lang="en-US" altLang="en-US" sz="1275" i="1" dirty="0">
                <a:ea typeface="ＭＳ Ｐゴシック" panose="020B0600070205080204" pitchFamily="34" charset="-128"/>
              </a:rPr>
              <a:t>R</a:t>
            </a:r>
            <a:r>
              <a:rPr lang="en-US" altLang="en-US" sz="1275" dirty="0">
                <a:ea typeface="ＭＳ Ｐゴシック" panose="020B0600070205080204" pitchFamily="34" charset="-128"/>
              </a:rPr>
              <a:t> - ( </a:t>
            </a:r>
            <a:r>
              <a:rPr lang="en-US" altLang="en-US" sz="1275" i="1" dirty="0">
                <a:ea typeface="ＭＳ Ｐゴシック" panose="020B0600070205080204" pitchFamily="34" charset="-128"/>
                <a:sym typeface="Symbol" pitchFamily="2" charset="2"/>
              </a:rPr>
              <a:t> - </a:t>
            </a:r>
            <a:r>
              <a:rPr lang="en-US" altLang="en-US" sz="1275" dirty="0">
                <a:ea typeface="ＭＳ Ｐゴシック" panose="020B0600070205080204" pitchFamily="34" charset="-128"/>
                <a:sym typeface="Symbol" pitchFamily="2" charset="2"/>
              </a:rPr>
              <a:t> ) )</a:t>
            </a:r>
            <a:endParaRPr lang="en-US" altLang="en-US" sz="1275" dirty="0">
              <a:ea typeface="ＭＳ Ｐゴシック" panose="020B0600070205080204" pitchFamily="34" charset="-128"/>
            </a:endParaRPr>
          </a:p>
          <a:p>
            <a:pPr>
              <a:lnSpc>
                <a:spcPct val="90000"/>
              </a:lnSpc>
            </a:pPr>
            <a:r>
              <a:rPr lang="en-US" altLang="en-US" sz="1275" dirty="0"/>
              <a:t>In our example of </a:t>
            </a:r>
            <a:r>
              <a:rPr lang="en-US" altLang="en-US" sz="1275" i="1" dirty="0" err="1"/>
              <a:t>in_dep</a:t>
            </a:r>
            <a:r>
              <a:rPr lang="en-US" altLang="en-US" sz="1275" dirty="0"/>
              <a:t>, </a:t>
            </a:r>
          </a:p>
          <a:p>
            <a:pPr lvl="1">
              <a:lnSpc>
                <a:spcPct val="90000"/>
              </a:lnSpc>
            </a:pPr>
            <a:r>
              <a:rPr lang="en-US" altLang="en-US" sz="1275" dirty="0">
                <a:ea typeface="ＭＳ Ｐゴシック" panose="020B0600070205080204" pitchFamily="34" charset="-128"/>
                <a:sym typeface="Symbol" pitchFamily="2" charset="2"/>
              </a:rPr>
              <a:t> = </a:t>
            </a:r>
            <a:r>
              <a:rPr lang="en-US" altLang="en-US" sz="1275" i="1" dirty="0" err="1">
                <a:ea typeface="ＭＳ Ｐゴシック" panose="020B0600070205080204" pitchFamily="34" charset="-128"/>
                <a:sym typeface="Symbol" pitchFamily="2" charset="2"/>
              </a:rPr>
              <a:t>dept_name</a:t>
            </a:r>
            <a:endParaRPr lang="en-US" altLang="en-US" sz="1275" dirty="0">
              <a:ea typeface="ＭＳ Ｐゴシック" panose="020B0600070205080204" pitchFamily="34" charset="-128"/>
              <a:sym typeface="Symbol" pitchFamily="2" charset="2"/>
            </a:endParaRPr>
          </a:p>
          <a:p>
            <a:pPr lvl="1">
              <a:lnSpc>
                <a:spcPct val="90000"/>
              </a:lnSpc>
            </a:pPr>
            <a:r>
              <a:rPr lang="en-US" altLang="en-US" sz="1275" i="1" dirty="0">
                <a:ea typeface="ＭＳ Ｐゴシック" panose="020B0600070205080204" pitchFamily="34" charset="-128"/>
                <a:sym typeface="Symbol" pitchFamily="2" charset="2"/>
              </a:rPr>
              <a:t> </a:t>
            </a:r>
            <a:r>
              <a:rPr lang="en-US" altLang="en-US" sz="1275" dirty="0">
                <a:ea typeface="ＭＳ Ｐゴシック" panose="020B0600070205080204" pitchFamily="34" charset="-128"/>
                <a:sym typeface="Symbol" pitchFamily="2" charset="2"/>
              </a:rPr>
              <a:t>=</a:t>
            </a:r>
            <a:r>
              <a:rPr lang="en-US" altLang="en-US" sz="1275" i="1" dirty="0">
                <a:ea typeface="ＭＳ Ｐゴシック" panose="020B0600070205080204" pitchFamily="34" charset="-128"/>
                <a:sym typeface="Symbol" pitchFamily="2" charset="2"/>
              </a:rPr>
              <a:t> building, budget</a:t>
            </a:r>
          </a:p>
          <a:p>
            <a:pPr lvl="1">
              <a:lnSpc>
                <a:spcPct val="90000"/>
              </a:lnSpc>
              <a:buFont typeface="Monotype Sorts" pitchFamily="2" charset="2"/>
              <a:buNone/>
            </a:pPr>
            <a:r>
              <a:rPr lang="en-US" altLang="en-US" sz="1275" dirty="0">
                <a:ea typeface="ＭＳ Ｐゴシック" panose="020B0600070205080204" pitchFamily="34" charset="-128"/>
              </a:rPr>
              <a:t>and </a:t>
            </a:r>
            <a:r>
              <a:rPr lang="en-US" altLang="en-US" sz="1275" i="1" dirty="0" err="1">
                <a:ea typeface="ＭＳ Ｐゴシック" panose="020B0600070205080204" pitchFamily="34" charset="-128"/>
              </a:rPr>
              <a:t>in_dep</a:t>
            </a:r>
            <a:r>
              <a:rPr lang="en-US" altLang="en-US" sz="1275" i="1" dirty="0">
                <a:ea typeface="ＭＳ Ｐゴシック" panose="020B0600070205080204" pitchFamily="34" charset="-128"/>
              </a:rPr>
              <a:t> </a:t>
            </a:r>
            <a:r>
              <a:rPr lang="en-US" altLang="en-US" sz="1275" dirty="0">
                <a:ea typeface="ＭＳ Ｐゴシック" panose="020B0600070205080204" pitchFamily="34" charset="-128"/>
              </a:rPr>
              <a:t>is replaced by</a:t>
            </a:r>
          </a:p>
          <a:p>
            <a:pPr lvl="1">
              <a:lnSpc>
                <a:spcPct val="90000"/>
              </a:lnSpc>
            </a:pPr>
            <a:r>
              <a:rPr lang="en-US" altLang="en-US" sz="1275" dirty="0">
                <a:ea typeface="ＭＳ Ｐゴシック" panose="020B0600070205080204" pitchFamily="34" charset="-128"/>
              </a:rPr>
              <a:t> (</a:t>
            </a:r>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U </a:t>
            </a:r>
            <a:r>
              <a:rPr lang="en-US" altLang="en-US" sz="1275" dirty="0">
                <a:ea typeface="ＭＳ Ｐゴシック" panose="020B0600070205080204" pitchFamily="34" charset="-128"/>
                <a:sym typeface="Symbol" pitchFamily="2" charset="2"/>
              </a:rPr>
              <a:t></a:t>
            </a:r>
            <a:r>
              <a:rPr lang="en-US" altLang="en-US" sz="1275" i="1" dirty="0">
                <a:ea typeface="ＭＳ Ｐゴシック" panose="020B0600070205080204" pitchFamily="34" charset="-128"/>
                <a:sym typeface="Symbol" pitchFamily="2" charset="2"/>
              </a:rPr>
              <a:t> </a:t>
            </a:r>
            <a:r>
              <a:rPr lang="en-US" altLang="en-US" sz="1275" dirty="0">
                <a:ea typeface="ＭＳ Ｐゴシック" panose="020B0600070205080204" pitchFamily="34" charset="-128"/>
                <a:sym typeface="Symbol" pitchFamily="2" charset="2"/>
              </a:rPr>
              <a:t>) = ( </a:t>
            </a:r>
            <a:r>
              <a:rPr lang="en-US" altLang="en-US" sz="1275" i="1" dirty="0" err="1">
                <a:ea typeface="ＭＳ Ｐゴシック" panose="020B0600070205080204" pitchFamily="34" charset="-128"/>
                <a:sym typeface="Symbol" pitchFamily="2" charset="2"/>
              </a:rPr>
              <a:t>dept_name</a:t>
            </a:r>
            <a:r>
              <a:rPr lang="en-US" altLang="en-US" sz="1275" i="1" dirty="0">
                <a:ea typeface="ＭＳ Ｐゴシック" panose="020B0600070205080204" pitchFamily="34" charset="-128"/>
                <a:sym typeface="Symbol" pitchFamily="2" charset="2"/>
              </a:rPr>
              <a:t>, building, budget</a:t>
            </a:r>
            <a:r>
              <a:rPr lang="en-US" altLang="en-US" sz="1275" dirty="0">
                <a:ea typeface="ＭＳ Ｐゴシック" panose="020B0600070205080204" pitchFamily="34" charset="-128"/>
                <a:sym typeface="Symbol" pitchFamily="2" charset="2"/>
              </a:rPr>
              <a:t> )</a:t>
            </a:r>
          </a:p>
          <a:p>
            <a:pPr lvl="1">
              <a:lnSpc>
                <a:spcPct val="90000"/>
              </a:lnSpc>
            </a:pPr>
            <a:r>
              <a:rPr lang="en-US" altLang="en-US" sz="1275" dirty="0">
                <a:ea typeface="ＭＳ Ｐゴシック" panose="020B0600070205080204" pitchFamily="34" charset="-128"/>
              </a:rPr>
              <a:t>( </a:t>
            </a:r>
            <a:r>
              <a:rPr lang="en-US" altLang="en-US" sz="1275" i="1" dirty="0">
                <a:ea typeface="ＭＳ Ｐゴシック" panose="020B0600070205080204" pitchFamily="34" charset="-128"/>
              </a:rPr>
              <a:t>R</a:t>
            </a:r>
            <a:r>
              <a:rPr lang="en-US" altLang="en-US" sz="1275" dirty="0">
                <a:ea typeface="ＭＳ Ｐゴシック" panose="020B0600070205080204" pitchFamily="34" charset="-128"/>
              </a:rPr>
              <a:t> - ( </a:t>
            </a:r>
            <a:r>
              <a:rPr lang="en-US" altLang="en-US" sz="1275" i="1" dirty="0">
                <a:ea typeface="ＭＳ Ｐゴシック" panose="020B0600070205080204" pitchFamily="34" charset="-128"/>
                <a:sym typeface="Symbol" pitchFamily="2" charset="2"/>
              </a:rPr>
              <a:t> - </a:t>
            </a:r>
            <a:r>
              <a:rPr lang="en-US" altLang="en-US" sz="1275" dirty="0">
                <a:ea typeface="ＭＳ Ｐゴシック" panose="020B0600070205080204" pitchFamily="34" charset="-128"/>
                <a:sym typeface="Symbol" pitchFamily="2" charset="2"/>
              </a:rPr>
              <a:t> ) ) = ( </a:t>
            </a:r>
            <a:r>
              <a:rPr lang="en-US" altLang="en-US" sz="1275" i="1" dirty="0">
                <a:ea typeface="ＭＳ Ｐゴシック" panose="020B0600070205080204" pitchFamily="34" charset="-128"/>
                <a:sym typeface="Symbol" pitchFamily="2" charset="2"/>
              </a:rPr>
              <a:t>ID, name, </a:t>
            </a:r>
            <a:r>
              <a:rPr lang="en-US" altLang="en-US" sz="1275" i="1" dirty="0" err="1">
                <a:ea typeface="ＭＳ Ｐゴシック" panose="020B0600070205080204" pitchFamily="34" charset="-128"/>
                <a:sym typeface="Symbol" pitchFamily="2" charset="2"/>
              </a:rPr>
              <a:t>dept_name</a:t>
            </a:r>
            <a:r>
              <a:rPr lang="en-US" altLang="en-US" sz="1275" i="1" dirty="0">
                <a:ea typeface="ＭＳ Ｐゴシック" panose="020B0600070205080204" pitchFamily="34" charset="-128"/>
                <a:sym typeface="Symbol" pitchFamily="2" charset="2"/>
              </a:rPr>
              <a:t>, salary</a:t>
            </a:r>
            <a:r>
              <a:rPr lang="en-US" altLang="en-US" sz="1275" dirty="0">
                <a:ea typeface="ＭＳ Ｐゴシック" panose="020B0600070205080204" pitchFamily="34" charset="-128"/>
                <a:sym typeface="Symbol" pitchFamily="2" charset="2"/>
              </a:rPr>
              <a:t> )</a:t>
            </a:r>
          </a:p>
        </p:txBody>
      </p:sp>
      <p:sp>
        <p:nvSpPr>
          <p:cNvPr id="4" name="TextBox 3">
            <a:extLst>
              <a:ext uri="{FF2B5EF4-FFF2-40B4-BE49-F238E27FC236}">
                <a16:creationId xmlns:a16="http://schemas.microsoft.com/office/drawing/2014/main" id="{B3F15D81-6729-8746-B551-5A336A370B2C}"/>
              </a:ext>
            </a:extLst>
          </p:cNvPr>
          <p:cNvSpPr txBox="1"/>
          <p:nvPr/>
        </p:nvSpPr>
        <p:spPr>
          <a:xfrm>
            <a:off x="455414" y="3257550"/>
            <a:ext cx="8077200" cy="1604285"/>
          </a:xfrm>
          <a:prstGeom prst="rect">
            <a:avLst/>
          </a:prstGeom>
          <a:noFill/>
        </p:spPr>
        <p:txBody>
          <a:bodyPr wrap="square">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DFF Note – again this is baffling</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R = (id, </a:t>
            </a:r>
            <a:r>
              <a:rPr kumimoji="0" lang="en-US" sz="1200"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rPr>
              <a:t>name_last</a:t>
            </a: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 </a:t>
            </a:r>
            <a:r>
              <a:rPr kumimoji="0" lang="en-US" sz="1200"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rPr>
              <a:t>name_first</a:t>
            </a: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 street, city, state, </a:t>
            </a:r>
            <a:r>
              <a:rPr kumimoji="0" lang="en-US" sz="1200"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rPr>
              <a:t>zipcode</a:t>
            </a: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a:t>
            </a: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 </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 means </a:t>
            </a:r>
            <a:r>
              <a:rPr kumimoji="0" lang="en-US" sz="1200"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rPr>
              <a:t>zipcode</a:t>
            </a: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 </a:t>
            </a: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 (city, state) </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Greek Symbols"/>
              </a:rPr>
              <a:t> U </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a:t>
            </a:r>
            <a:r>
              <a:rPr kumimoji="0" lang="en-US" altLang="en-US" sz="1200" b="0" i="1"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 (</a:t>
            </a:r>
            <a:r>
              <a:rPr kumimoji="0" lang="en-US" altLang="en-US" sz="1200"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zipcode</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city, state), which we call Address</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75" b="0" i="1"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R</a:t>
            </a:r>
            <a: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 - ( </a:t>
            </a:r>
            <a:r>
              <a:rPr kumimoji="0" lang="en-US" altLang="en-US" sz="1275" b="0" i="1"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 </a:t>
            </a:r>
            <a: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 ). = R - </a:t>
            </a:r>
            <a:r>
              <a:rPr kumimoji="0" lang="en-US" altLang="en-US" sz="1275" b="0" i="1"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 </a:t>
            </a:r>
            <a: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 (id, </a:t>
            </a:r>
            <a:r>
              <a:rPr kumimoji="0" lang="en-US" altLang="en-US" sz="1275"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name_last</a:t>
            </a:r>
            <a: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a:t>
            </a:r>
            <a:r>
              <a:rPr kumimoji="0" lang="en-US" altLang="en-US" sz="1275"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name_first</a:t>
            </a:r>
            <a: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a:t>
            </a:r>
            <a:r>
              <a:rPr kumimoji="0" lang="en-US" altLang="en-US" sz="1275"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zipcode</a:t>
            </a:r>
            <a: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a:t>
            </a:r>
            <a:b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br>
            <a: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which we call Person</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Setting primary key ID in Address and </a:t>
            </a:r>
            <a:r>
              <a:rPr kumimoji="0" lang="en-US" altLang="en-US" sz="1275"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zipcode</a:t>
            </a:r>
            <a: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on Address preserves the dependency and is lossless.</a:t>
            </a:r>
            <a:endPar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endParaRP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endParaRPr>
          </a:p>
        </p:txBody>
      </p:sp>
      <p:sp>
        <p:nvSpPr>
          <p:cNvPr id="2" name="TextBox 1">
            <a:extLst>
              <a:ext uri="{FF2B5EF4-FFF2-40B4-BE49-F238E27FC236}">
                <a16:creationId xmlns:a16="http://schemas.microsoft.com/office/drawing/2014/main" id="{E5A764F8-E557-0845-9141-29C070F6387B}"/>
              </a:ext>
            </a:extLst>
          </p:cNvPr>
          <p:cNvSpPr txBox="1"/>
          <p:nvPr/>
        </p:nvSpPr>
        <p:spPr>
          <a:xfrm>
            <a:off x="5856775" y="3105150"/>
            <a:ext cx="2859373" cy="120032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This is an example only.</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Zip code does not imply</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city or state in real world.</a:t>
            </a:r>
          </a:p>
        </p:txBody>
      </p:sp>
    </p:spTree>
    <p:extLst>
      <p:ext uri="{BB962C8B-B14F-4D97-AF65-F5344CB8AC3E}">
        <p14:creationId xmlns:p14="http://schemas.microsoft.com/office/powerpoint/2010/main" val="26373435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830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8301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68301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68301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68301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68301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68301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683011">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683011">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6830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011" grpId="0" build="p"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a:extLst>
              <a:ext uri="{FF2B5EF4-FFF2-40B4-BE49-F238E27FC236}">
                <a16:creationId xmlns:a16="http://schemas.microsoft.com/office/drawing/2014/main" id="{BE29EAFF-9FAD-A44D-BDB8-889FF917F4FF}"/>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BCNF and Dependency Preservation</a:t>
            </a:r>
          </a:p>
        </p:txBody>
      </p:sp>
      <p:sp>
        <p:nvSpPr>
          <p:cNvPr id="24579" name="Rectangle 3">
            <a:extLst>
              <a:ext uri="{FF2B5EF4-FFF2-40B4-BE49-F238E27FC236}">
                <a16:creationId xmlns:a16="http://schemas.microsoft.com/office/drawing/2014/main" id="{A41CF574-FABE-5A41-96D0-9464948577C5}"/>
              </a:ext>
            </a:extLst>
          </p:cNvPr>
          <p:cNvSpPr>
            <a:spLocks noGrp="1" noChangeArrowheads="1"/>
          </p:cNvSpPr>
          <p:nvPr>
            <p:ph type="body" idx="1"/>
          </p:nvPr>
        </p:nvSpPr>
        <p:spPr>
          <a:xfrm>
            <a:off x="1719263" y="820341"/>
            <a:ext cx="5709047" cy="3806428"/>
          </a:xfrm>
        </p:spPr>
        <p:txBody>
          <a:bodyPr/>
          <a:lstStyle/>
          <a:p>
            <a:pPr>
              <a:defRPr/>
            </a:pPr>
            <a:r>
              <a:rPr lang="en-US" altLang="en-US" sz="1275" dirty="0"/>
              <a:t>It is not always possible to achieve both BCNF and dependency preservation </a:t>
            </a:r>
          </a:p>
          <a:p>
            <a:pPr>
              <a:defRPr/>
            </a:pPr>
            <a:r>
              <a:rPr lang="en-US" altLang="en-US" sz="1275" dirty="0"/>
              <a:t>Consider a schema:</a:t>
            </a:r>
          </a:p>
          <a:p>
            <a:pPr>
              <a:buFont typeface="Monotype Sorts" pitchFamily="-84" charset="2"/>
              <a:buNone/>
              <a:defRPr/>
            </a:pPr>
            <a:r>
              <a:rPr lang="en-US" altLang="en-US" sz="1275" dirty="0"/>
              <a:t>         </a:t>
            </a:r>
            <a:r>
              <a:rPr lang="en-US" altLang="en-US" sz="1275" i="1" dirty="0" err="1"/>
              <a:t>dept_advisor</a:t>
            </a:r>
            <a:r>
              <a:rPr lang="en-US" altLang="en-US" sz="1275" i="1" dirty="0"/>
              <a:t>(</a:t>
            </a:r>
            <a:r>
              <a:rPr lang="en-US" altLang="en-US" sz="1275" i="1" dirty="0" err="1"/>
              <a:t>s_ID</a:t>
            </a:r>
            <a:r>
              <a:rPr lang="en-US" altLang="en-US" sz="1275" i="1" dirty="0"/>
              <a:t>, </a:t>
            </a:r>
            <a:r>
              <a:rPr lang="en-US" altLang="en-US" sz="1275" i="1" dirty="0" err="1"/>
              <a:t>i_ID</a:t>
            </a:r>
            <a:r>
              <a:rPr lang="en-US" altLang="en-US" sz="1275" i="1" dirty="0"/>
              <a:t>, </a:t>
            </a:r>
            <a:r>
              <a:rPr lang="en-US" altLang="en-US" sz="1275" i="1" dirty="0" err="1"/>
              <a:t>department_name</a:t>
            </a:r>
            <a:r>
              <a:rPr lang="en-US" altLang="en-US" sz="1275" dirty="0"/>
              <a:t>)</a:t>
            </a:r>
          </a:p>
          <a:p>
            <a:pPr>
              <a:defRPr/>
            </a:pPr>
            <a:r>
              <a:rPr lang="en-US" altLang="en-US" sz="1275" dirty="0"/>
              <a:t>With function dependencies:</a:t>
            </a:r>
          </a:p>
          <a:p>
            <a:pPr>
              <a:buFont typeface="Monotype Sorts" pitchFamily="-84" charset="2"/>
              <a:buNone/>
              <a:defRPr/>
            </a:pPr>
            <a:r>
              <a:rPr lang="en-US" altLang="en-US" sz="1275" dirty="0"/>
              <a:t>             </a:t>
            </a:r>
            <a:r>
              <a:rPr lang="en-US" altLang="en-US" sz="1275" i="1" dirty="0"/>
              <a:t>i_ID</a:t>
            </a:r>
            <a:r>
              <a:rPr lang="en-US" altLang="en-US" sz="1275" dirty="0"/>
              <a:t> </a:t>
            </a:r>
            <a:r>
              <a:rPr lang="en-US" altLang="en-US" sz="1275" dirty="0">
                <a:sym typeface="Symbol" pitchFamily="18" charset="2"/>
              </a:rPr>
              <a:t> </a:t>
            </a:r>
            <a:r>
              <a:rPr lang="en-US" altLang="en-US" sz="1275" i="1" dirty="0">
                <a:sym typeface="Symbol" pitchFamily="18" charset="2"/>
              </a:rPr>
              <a:t>dept_name</a:t>
            </a:r>
          </a:p>
          <a:p>
            <a:pPr>
              <a:buFont typeface="Monotype Sorts" pitchFamily="-84" charset="2"/>
              <a:buNone/>
              <a:defRPr/>
            </a:pPr>
            <a:r>
              <a:rPr lang="en-US" altLang="en-US" sz="1275" dirty="0"/>
              <a:t>             </a:t>
            </a:r>
            <a:r>
              <a:rPr lang="en-US" altLang="en-US" sz="1275" i="1" dirty="0"/>
              <a:t>s_ID, </a:t>
            </a:r>
            <a:r>
              <a:rPr lang="en-US" altLang="en-US" sz="1275" i="1" dirty="0">
                <a:sym typeface="Symbol" pitchFamily="18" charset="2"/>
              </a:rPr>
              <a:t>dept_name</a:t>
            </a:r>
            <a:r>
              <a:rPr lang="en-US" altLang="en-US" sz="1275" i="1" dirty="0"/>
              <a:t> </a:t>
            </a:r>
            <a:r>
              <a:rPr lang="en-US" altLang="en-US" sz="1275" dirty="0">
                <a:sym typeface="Symbol" pitchFamily="18" charset="2"/>
              </a:rPr>
              <a:t> </a:t>
            </a:r>
            <a:r>
              <a:rPr lang="en-US" altLang="en-US" sz="1275" i="1" dirty="0">
                <a:sym typeface="Symbol" pitchFamily="18" charset="2"/>
              </a:rPr>
              <a:t>i_ID</a:t>
            </a:r>
          </a:p>
          <a:p>
            <a:pPr>
              <a:defRPr/>
            </a:pPr>
            <a:r>
              <a:rPr lang="en-US" altLang="en-US" sz="1275" i="1" dirty="0"/>
              <a:t>dept_advisor </a:t>
            </a:r>
            <a:r>
              <a:rPr lang="en-US" altLang="en-US" sz="1275" dirty="0"/>
              <a:t>is not in BCNF </a:t>
            </a:r>
          </a:p>
          <a:p>
            <a:pPr lvl="1">
              <a:defRPr/>
            </a:pPr>
            <a:r>
              <a:rPr lang="en-US" altLang="en-US" sz="1275" dirty="0"/>
              <a:t> </a:t>
            </a:r>
            <a:r>
              <a:rPr lang="en-US" altLang="en-US" sz="1275" i="1" dirty="0"/>
              <a:t>i_ID</a:t>
            </a:r>
            <a:r>
              <a:rPr lang="en-US" altLang="en-US" sz="1275" dirty="0"/>
              <a:t>  is not a superkey.</a:t>
            </a:r>
          </a:p>
          <a:p>
            <a:pPr>
              <a:defRPr/>
            </a:pPr>
            <a:r>
              <a:rPr lang="en-US" altLang="en-US" sz="1275" dirty="0">
                <a:sym typeface="Symbol" pitchFamily="18" charset="2"/>
              </a:rPr>
              <a:t>Any decomposition  of </a:t>
            </a:r>
            <a:r>
              <a:rPr lang="en-US" altLang="en-US" sz="1275" i="1" dirty="0"/>
              <a:t>dept_advisor </a:t>
            </a:r>
            <a:r>
              <a:rPr lang="en-US" altLang="en-US" sz="1275" dirty="0">
                <a:sym typeface="Symbol" pitchFamily="18" charset="2"/>
              </a:rPr>
              <a:t>will not include all the attributes in</a:t>
            </a:r>
          </a:p>
          <a:p>
            <a:pPr>
              <a:buFont typeface="Monotype Sorts" pitchFamily="-84" charset="2"/>
              <a:buNone/>
              <a:defRPr/>
            </a:pPr>
            <a:r>
              <a:rPr lang="en-US" altLang="en-US" sz="1275" dirty="0">
                <a:sym typeface="Symbol" pitchFamily="18" charset="2"/>
              </a:rPr>
              <a:t>            </a:t>
            </a:r>
            <a:r>
              <a:rPr lang="en-US" altLang="en-US" sz="1275" i="1" dirty="0"/>
              <a:t>s_ID, </a:t>
            </a:r>
            <a:r>
              <a:rPr lang="en-US" altLang="en-US" sz="1275" i="1" dirty="0">
                <a:sym typeface="Symbol" pitchFamily="18" charset="2"/>
              </a:rPr>
              <a:t>dept_name</a:t>
            </a:r>
            <a:r>
              <a:rPr lang="en-US" altLang="en-US" sz="1275" i="1" dirty="0"/>
              <a:t> </a:t>
            </a:r>
            <a:r>
              <a:rPr lang="en-US" altLang="en-US" sz="1275" i="1" dirty="0">
                <a:sym typeface="Symbol" pitchFamily="18" charset="2"/>
              </a:rPr>
              <a:t> i_ID</a:t>
            </a:r>
          </a:p>
          <a:p>
            <a:pPr>
              <a:defRPr/>
            </a:pPr>
            <a:r>
              <a:rPr lang="en-US" altLang="en-US" sz="1275" dirty="0">
                <a:sym typeface="Symbol" pitchFamily="18" charset="2"/>
              </a:rPr>
              <a:t>Thus, the composition is  NOT be</a:t>
            </a:r>
            <a:r>
              <a:rPr lang="en-US" altLang="en-US" sz="1275" b="1" dirty="0">
                <a:solidFill>
                  <a:schemeClr val="bg1">
                    <a:lumMod val="25000"/>
                  </a:schemeClr>
                </a:solidFill>
              </a:rPr>
              <a:t> </a:t>
            </a:r>
            <a:r>
              <a:rPr lang="en-US" altLang="en-US" sz="1275" dirty="0">
                <a:sym typeface="Symbol" pitchFamily="18" charset="2"/>
              </a:rPr>
              <a:t>dependency preserving</a:t>
            </a:r>
            <a:endParaRPr lang="en-US" altLang="en-US" sz="1275" dirty="0"/>
          </a:p>
        </p:txBody>
      </p:sp>
    </p:spTree>
    <p:extLst>
      <p:ext uri="{BB962C8B-B14F-4D97-AF65-F5344CB8AC3E}">
        <p14:creationId xmlns:p14="http://schemas.microsoft.com/office/powerpoint/2010/main" val="28374681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a:extLst>
              <a:ext uri="{FF2B5EF4-FFF2-40B4-BE49-F238E27FC236}">
                <a16:creationId xmlns:a16="http://schemas.microsoft.com/office/drawing/2014/main" id="{D858664B-99E2-D64A-ACF5-E9EE5248AD73}"/>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Third Normal Form</a:t>
            </a:r>
          </a:p>
        </p:txBody>
      </p:sp>
      <p:sp>
        <p:nvSpPr>
          <p:cNvPr id="69634" name="Rectangle 3">
            <a:extLst>
              <a:ext uri="{FF2B5EF4-FFF2-40B4-BE49-F238E27FC236}">
                <a16:creationId xmlns:a16="http://schemas.microsoft.com/office/drawing/2014/main" id="{CAACBA38-D512-354B-B596-6E1F87B64C55}"/>
              </a:ext>
            </a:extLst>
          </p:cNvPr>
          <p:cNvSpPr>
            <a:spLocks noGrp="1" noChangeArrowheads="1"/>
          </p:cNvSpPr>
          <p:nvPr>
            <p:ph type="body" idx="1"/>
          </p:nvPr>
        </p:nvSpPr>
        <p:spPr>
          <a:xfrm>
            <a:off x="1719263" y="820342"/>
            <a:ext cx="5716191" cy="3677840"/>
          </a:xfrm>
        </p:spPr>
        <p:txBody>
          <a:bodyPr/>
          <a:lstStyle/>
          <a:p>
            <a:pPr>
              <a:tabLst>
                <a:tab pos="2053829" algn="l"/>
              </a:tabLst>
            </a:pPr>
            <a:r>
              <a:rPr lang="en-US" altLang="en-US" sz="1275" dirty="0"/>
              <a:t>A relation schema </a:t>
            </a:r>
            <a:r>
              <a:rPr lang="en-US" altLang="en-US" sz="1275" i="1" dirty="0"/>
              <a:t>R</a:t>
            </a:r>
            <a:r>
              <a:rPr lang="en-US" altLang="en-US" sz="1275" dirty="0"/>
              <a:t> is in </a:t>
            </a:r>
            <a:r>
              <a:rPr lang="en-US" altLang="en-US" sz="1275" b="1" dirty="0">
                <a:solidFill>
                  <a:srgbClr val="002060"/>
                </a:solidFill>
              </a:rPr>
              <a:t>third normal form (3NF)</a:t>
            </a:r>
            <a:r>
              <a:rPr lang="en-US" altLang="en-US" sz="1275" dirty="0">
                <a:solidFill>
                  <a:srgbClr val="002060"/>
                </a:solidFill>
              </a:rPr>
              <a:t> </a:t>
            </a:r>
            <a:r>
              <a:rPr lang="en-US" altLang="en-US" sz="1275" dirty="0"/>
              <a:t>if for all:</a:t>
            </a:r>
          </a:p>
          <a:p>
            <a:pPr>
              <a:buNone/>
              <a:tabLst>
                <a:tab pos="2053829" algn="l"/>
              </a:tabLst>
            </a:pPr>
            <a:r>
              <a:rPr lang="en-US" altLang="en-US" sz="1275" dirty="0"/>
              <a:t>		</a:t>
            </a:r>
            <a:r>
              <a:rPr lang="en-US" altLang="en-US" sz="1275" dirty="0">
                <a:sym typeface="Symbol" pitchFamily="2" charset="2"/>
              </a:rPr>
              <a:t></a:t>
            </a:r>
            <a:r>
              <a:rPr lang="en-US" altLang="en-US" sz="1275" dirty="0">
                <a:sym typeface="Greek Symbols"/>
              </a:rPr>
              <a:t> </a:t>
            </a:r>
            <a:r>
              <a:rPr lang="en-US" altLang="en-US" sz="1275" dirty="0">
                <a:sym typeface="Symbol" pitchFamily="2" charset="2"/>
              </a:rPr>
              <a:t></a:t>
            </a:r>
            <a:r>
              <a:rPr lang="en-US" altLang="en-US" sz="1275" dirty="0">
                <a:sym typeface="Monotype Sorts" pitchFamily="2" charset="2"/>
              </a:rPr>
              <a:t> </a:t>
            </a:r>
            <a:r>
              <a:rPr lang="en-US" altLang="en-US" sz="1275" i="1" dirty="0">
                <a:sym typeface="Symbol" pitchFamily="2" charset="2"/>
              </a:rPr>
              <a:t></a:t>
            </a:r>
            <a:r>
              <a:rPr lang="en-US" altLang="en-US" sz="1275" dirty="0">
                <a:sym typeface="Monotype Sorts" pitchFamily="2" charset="2"/>
              </a:rPr>
              <a:t> in </a:t>
            </a:r>
            <a:r>
              <a:rPr lang="en-US" altLang="en-US" sz="1275" i="1" dirty="0">
                <a:sym typeface="Monotype Sorts" pitchFamily="2" charset="2"/>
              </a:rPr>
              <a:t>F</a:t>
            </a:r>
            <a:r>
              <a:rPr lang="en-US" altLang="en-US" sz="1275" baseline="30000" dirty="0">
                <a:sym typeface="Monotype Sorts" pitchFamily="2" charset="2"/>
              </a:rPr>
              <a:t>+</a:t>
            </a:r>
          </a:p>
          <a:p>
            <a:pPr>
              <a:buNone/>
              <a:tabLst>
                <a:tab pos="2053829" algn="l"/>
              </a:tabLst>
            </a:pPr>
            <a:r>
              <a:rPr lang="en-US" altLang="en-US" sz="600" dirty="0">
                <a:sym typeface="Monotype Sorts" pitchFamily="2" charset="2"/>
              </a:rPr>
              <a:t> </a:t>
            </a:r>
            <a:br>
              <a:rPr lang="en-US" altLang="en-US" sz="1275" dirty="0">
                <a:sym typeface="Monotype Sorts" pitchFamily="2" charset="2"/>
              </a:rPr>
            </a:br>
            <a:r>
              <a:rPr lang="en-US" altLang="en-US" sz="1275" dirty="0">
                <a:sym typeface="Monotype Sorts" pitchFamily="2" charset="2"/>
              </a:rPr>
              <a:t>at least one of the following holds:</a:t>
            </a:r>
          </a:p>
          <a:p>
            <a:pPr lvl="1">
              <a:tabLst>
                <a:tab pos="2053829" algn="l"/>
              </a:tabLst>
            </a:pPr>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a:t>
            </a:r>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Monotype Sorts" pitchFamily="2" charset="2"/>
              </a:rPr>
              <a:t> </a:t>
            </a:r>
            <a:r>
              <a:rPr lang="en-US" altLang="en-US" sz="1275" i="1" dirty="0">
                <a:ea typeface="ＭＳ Ｐゴシック" panose="020B0600070205080204" pitchFamily="34" charset="-128"/>
                <a:sym typeface="Symbol" pitchFamily="2" charset="2"/>
              </a:rPr>
              <a:t></a:t>
            </a:r>
            <a:r>
              <a:rPr lang="en-US" altLang="en-US" sz="1275" i="1" dirty="0">
                <a:ea typeface="ＭＳ Ｐゴシック" panose="020B0600070205080204" pitchFamily="34" charset="-128"/>
                <a:sym typeface="Greek Symbols"/>
              </a:rPr>
              <a:t> </a:t>
            </a:r>
            <a:r>
              <a:rPr lang="en-US" altLang="en-US" sz="1275" dirty="0">
                <a:ea typeface="ＭＳ Ｐゴシック" panose="020B0600070205080204" pitchFamily="34" charset="-128"/>
                <a:sym typeface="Greek Symbols"/>
              </a:rPr>
              <a:t>is trivial (i.e., </a:t>
            </a:r>
            <a:r>
              <a:rPr lang="en-US" altLang="en-US" sz="1275" i="1" dirty="0">
                <a:ea typeface="ＭＳ Ｐゴシック" panose="020B0600070205080204" pitchFamily="34" charset="-128"/>
                <a:sym typeface="Symbol" pitchFamily="2" charset="2"/>
              </a:rPr>
              <a:t></a:t>
            </a:r>
            <a:r>
              <a:rPr lang="en-US" altLang="en-US" sz="1275" i="1" dirty="0">
                <a:ea typeface="ＭＳ Ｐゴシック" panose="020B0600070205080204" pitchFamily="34" charset="-128"/>
                <a:sym typeface="Greek Symbols"/>
              </a:rPr>
              <a:t> </a:t>
            </a:r>
            <a:r>
              <a:rPr lang="en-US" altLang="en-US" sz="1275" dirty="0">
                <a:ea typeface="ＭＳ Ｐゴシック" panose="020B0600070205080204" pitchFamily="34" charset="-128"/>
                <a:sym typeface="Symbol" pitchFamily="2" charset="2"/>
              </a:rPr>
              <a:t> </a:t>
            </a:r>
            <a:r>
              <a:rPr lang="en-US" altLang="en-US" sz="1275" dirty="0">
                <a:ea typeface="ＭＳ Ｐゴシック" panose="020B0600070205080204" pitchFamily="34" charset="-128"/>
                <a:sym typeface="Greek Symbols"/>
              </a:rPr>
              <a:t>)</a:t>
            </a:r>
          </a:p>
          <a:p>
            <a:pPr lvl="1">
              <a:tabLst>
                <a:tab pos="2053829" algn="l"/>
              </a:tabLst>
            </a:pPr>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is a </a:t>
            </a:r>
            <a:r>
              <a:rPr lang="en-US" altLang="en-US" sz="1275" dirty="0" err="1">
                <a:ea typeface="ＭＳ Ｐゴシック" panose="020B0600070205080204" pitchFamily="34" charset="-128"/>
                <a:sym typeface="Greek Symbols"/>
              </a:rPr>
              <a:t>superkey</a:t>
            </a:r>
            <a:r>
              <a:rPr lang="en-US" altLang="en-US" sz="1275" dirty="0">
                <a:ea typeface="ＭＳ Ｐゴシック" panose="020B0600070205080204" pitchFamily="34" charset="-128"/>
                <a:sym typeface="Greek Symbols"/>
              </a:rPr>
              <a:t> for </a:t>
            </a:r>
            <a:r>
              <a:rPr lang="en-US" altLang="en-US" sz="1275" i="1" dirty="0">
                <a:ea typeface="ＭＳ Ｐゴシック" panose="020B0600070205080204" pitchFamily="34" charset="-128"/>
                <a:sym typeface="Greek Symbols"/>
              </a:rPr>
              <a:t>R</a:t>
            </a:r>
            <a:endParaRPr lang="en-US" altLang="en-US" sz="1275" dirty="0">
              <a:ea typeface="ＭＳ Ｐゴシック" panose="020B0600070205080204" pitchFamily="34" charset="-128"/>
              <a:sym typeface="Greek Symbols"/>
            </a:endParaRPr>
          </a:p>
          <a:p>
            <a:pPr lvl="1">
              <a:tabLst>
                <a:tab pos="2053829" algn="l"/>
              </a:tabLst>
            </a:pPr>
            <a:r>
              <a:rPr lang="en-US" altLang="en-US" sz="1275" dirty="0">
                <a:ea typeface="ＭＳ Ｐゴシック" panose="020B0600070205080204" pitchFamily="34" charset="-128"/>
                <a:sym typeface="Greek Symbols"/>
              </a:rPr>
              <a:t>Each attribute </a:t>
            </a:r>
            <a:r>
              <a:rPr lang="en-US" altLang="en-US" sz="1275" i="1" dirty="0">
                <a:ea typeface="ＭＳ Ｐゴシック" panose="020B0600070205080204" pitchFamily="34" charset="-128"/>
                <a:sym typeface="Greek Symbols"/>
              </a:rPr>
              <a:t>A</a:t>
            </a:r>
            <a:r>
              <a:rPr lang="en-US" altLang="en-US" sz="1275" dirty="0">
                <a:ea typeface="ＭＳ Ｐゴシック" panose="020B0600070205080204" pitchFamily="34" charset="-128"/>
                <a:sym typeface="Greek Symbols"/>
              </a:rPr>
              <a:t> in </a:t>
            </a:r>
            <a:r>
              <a:rPr lang="en-US" altLang="en-US" sz="1275" i="1"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 </a:t>
            </a:r>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is contained in a candidate key for </a:t>
            </a:r>
            <a:r>
              <a:rPr lang="en-US" altLang="en-US" sz="1275" i="1" dirty="0">
                <a:ea typeface="ＭＳ Ｐゴシック" panose="020B0600070205080204" pitchFamily="34" charset="-128"/>
                <a:sym typeface="Greek Symbols"/>
              </a:rPr>
              <a:t>R.</a:t>
            </a:r>
          </a:p>
          <a:p>
            <a:pPr lvl="1">
              <a:buNone/>
              <a:tabLst>
                <a:tab pos="2053829" algn="l"/>
              </a:tabLst>
            </a:pPr>
            <a:r>
              <a:rPr lang="en-US" altLang="en-US" sz="1275" i="1" dirty="0">
                <a:ea typeface="ＭＳ Ｐゴシック" panose="020B0600070205080204" pitchFamily="34" charset="-128"/>
                <a:sym typeface="Greek Symbols"/>
              </a:rPr>
              <a:t>   </a:t>
            </a:r>
            <a:r>
              <a:rPr lang="en-US" altLang="en-US" sz="1275" dirty="0">
                <a:ea typeface="ＭＳ Ｐゴシック" panose="020B0600070205080204" pitchFamily="34" charset="-128"/>
                <a:sym typeface="Greek Symbols"/>
              </a:rPr>
              <a:t>(</a:t>
            </a:r>
            <a:r>
              <a:rPr lang="en-US" altLang="en-US" sz="1275" b="1" dirty="0">
                <a:ea typeface="ＭＳ Ｐゴシック" panose="020B0600070205080204" pitchFamily="34" charset="-128"/>
                <a:sym typeface="Greek Symbols"/>
              </a:rPr>
              <a:t>NOTE</a:t>
            </a:r>
            <a:r>
              <a:rPr lang="en-US" altLang="en-US" sz="1275" i="1" dirty="0">
                <a:ea typeface="ＭＳ Ｐゴシック" panose="020B0600070205080204" pitchFamily="34" charset="-128"/>
                <a:sym typeface="Greek Symbols"/>
              </a:rPr>
              <a:t>: </a:t>
            </a:r>
            <a:r>
              <a:rPr lang="en-US" altLang="en-US" sz="1275" dirty="0">
                <a:ea typeface="ＭＳ Ｐゴシック" panose="020B0600070205080204" pitchFamily="34" charset="-128"/>
                <a:sym typeface="Greek Symbols"/>
              </a:rPr>
              <a:t>each attribute may be in a different candidate key)</a:t>
            </a:r>
            <a:endParaRPr lang="en-US" altLang="en-US" sz="1275" i="1" dirty="0">
              <a:ea typeface="ＭＳ Ｐゴシック" panose="020B0600070205080204" pitchFamily="34" charset="-128"/>
              <a:sym typeface="Greek Symbols"/>
            </a:endParaRPr>
          </a:p>
          <a:p>
            <a:pPr>
              <a:tabLst>
                <a:tab pos="2053829" algn="l"/>
              </a:tabLst>
            </a:pPr>
            <a:r>
              <a:rPr lang="en-US" altLang="en-US" sz="1275" dirty="0">
                <a:sym typeface="Greek Symbols"/>
              </a:rPr>
              <a:t>If a relation is in BCNF it is in 3NF (since in BCNF one of the first two conditions above must hold).</a:t>
            </a:r>
          </a:p>
          <a:p>
            <a:pPr>
              <a:tabLst>
                <a:tab pos="2053829" algn="l"/>
              </a:tabLst>
            </a:pPr>
            <a:r>
              <a:rPr lang="en-US" altLang="en-US" sz="1275" dirty="0"/>
              <a:t>Third condition is a minimal relaxation of BCNF to ensure dependency preservation (will see why later).</a:t>
            </a:r>
          </a:p>
          <a:p>
            <a:pPr>
              <a:tabLst>
                <a:tab pos="2053829" algn="l"/>
              </a:tabLst>
            </a:pPr>
            <a:endParaRPr lang="en-US" altLang="en-US" sz="1500" dirty="0">
              <a:sym typeface="Greek Symbols"/>
            </a:endParaRPr>
          </a:p>
        </p:txBody>
      </p:sp>
    </p:spTree>
    <p:extLst>
      <p:ext uri="{BB962C8B-B14F-4D97-AF65-F5344CB8AC3E}">
        <p14:creationId xmlns:p14="http://schemas.microsoft.com/office/powerpoint/2010/main" val="7056390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6" name="Rectangle 2">
            <a:extLst>
              <a:ext uri="{FF2B5EF4-FFF2-40B4-BE49-F238E27FC236}">
                <a16:creationId xmlns:a16="http://schemas.microsoft.com/office/drawing/2014/main" id="{DA95FF10-8AC8-9A4F-8BBB-3A0FDA9D3289}"/>
              </a:ext>
            </a:extLst>
          </p:cNvPr>
          <p:cNvSpPr>
            <a:spLocks noGrp="1" noChangeArrowheads="1"/>
          </p:cNvSpPr>
          <p:nvPr>
            <p:ph type="title"/>
          </p:nvPr>
        </p:nvSpPr>
        <p:spPr>
          <a:xfrm>
            <a:off x="1675210" y="73819"/>
            <a:ext cx="6011465" cy="469106"/>
          </a:xfrm>
        </p:spPr>
        <p:txBody>
          <a:bodyPr/>
          <a:lstStyle/>
          <a:p>
            <a:pPr>
              <a:defRPr/>
            </a:pPr>
            <a:r>
              <a:rPr lang="en-US" sz="2100" dirty="0"/>
              <a:t>3NF Example</a:t>
            </a:r>
            <a:endParaRPr lang="en-US" altLang="en-US" sz="2100" dirty="0">
              <a:effectLst>
                <a:outerShdw blurRad="38100" dist="38100" dir="2700000" algn="tl">
                  <a:srgbClr val="C0C0C0"/>
                </a:outerShdw>
              </a:effectLst>
            </a:endParaRPr>
          </a:p>
        </p:txBody>
      </p:sp>
      <p:sp>
        <p:nvSpPr>
          <p:cNvPr id="71682" name="Rectangle 3">
            <a:extLst>
              <a:ext uri="{FF2B5EF4-FFF2-40B4-BE49-F238E27FC236}">
                <a16:creationId xmlns:a16="http://schemas.microsoft.com/office/drawing/2014/main" id="{6ABB2D26-DCE7-5A47-B92A-FFA5659ED275}"/>
              </a:ext>
            </a:extLst>
          </p:cNvPr>
          <p:cNvSpPr>
            <a:spLocks noGrp="1" noChangeArrowheads="1"/>
          </p:cNvSpPr>
          <p:nvPr>
            <p:ph type="body" idx="1"/>
          </p:nvPr>
        </p:nvSpPr>
        <p:spPr>
          <a:xfrm>
            <a:off x="1715692" y="820341"/>
            <a:ext cx="6011465" cy="3367088"/>
          </a:xfrm>
        </p:spPr>
        <p:txBody>
          <a:bodyPr/>
          <a:lstStyle/>
          <a:p>
            <a:r>
              <a:rPr lang="en-US" altLang="en-US" sz="1275"/>
              <a:t>Consider a schema:</a:t>
            </a:r>
          </a:p>
          <a:p>
            <a:pPr>
              <a:buFont typeface="Monotype Sorts" pitchFamily="2" charset="2"/>
              <a:buNone/>
            </a:pPr>
            <a:r>
              <a:rPr lang="en-US" altLang="en-US" sz="1275"/>
              <a:t>         </a:t>
            </a:r>
            <a:r>
              <a:rPr lang="en-US" altLang="en-US" sz="1275" i="1"/>
              <a:t>dept_advisor(s_ID, i_ID, dept_name</a:t>
            </a:r>
            <a:r>
              <a:rPr lang="en-US" altLang="en-US" sz="1275"/>
              <a:t>)</a:t>
            </a:r>
          </a:p>
          <a:p>
            <a:r>
              <a:rPr lang="en-US" altLang="en-US" sz="1275"/>
              <a:t>With function dependencies:</a:t>
            </a:r>
          </a:p>
          <a:p>
            <a:pPr>
              <a:buFont typeface="Monotype Sorts" pitchFamily="2" charset="2"/>
              <a:buNone/>
            </a:pPr>
            <a:r>
              <a:rPr lang="en-US" altLang="en-US" sz="1275"/>
              <a:t>             </a:t>
            </a:r>
            <a:r>
              <a:rPr lang="en-US" altLang="en-US" sz="1275" i="1"/>
              <a:t>i_ID</a:t>
            </a:r>
            <a:r>
              <a:rPr lang="en-US" altLang="en-US" sz="1275"/>
              <a:t> </a:t>
            </a:r>
            <a:r>
              <a:rPr lang="en-US" altLang="en-US" sz="1275">
                <a:sym typeface="Symbol" pitchFamily="2" charset="2"/>
              </a:rPr>
              <a:t> </a:t>
            </a:r>
            <a:r>
              <a:rPr lang="en-US" altLang="en-US" sz="1275" i="1">
                <a:sym typeface="Symbol" pitchFamily="2" charset="2"/>
              </a:rPr>
              <a:t>dept_name</a:t>
            </a:r>
          </a:p>
          <a:p>
            <a:pPr>
              <a:buFont typeface="Monotype Sorts" pitchFamily="2" charset="2"/>
              <a:buNone/>
            </a:pPr>
            <a:r>
              <a:rPr lang="en-US" altLang="en-US" sz="1275"/>
              <a:t>             </a:t>
            </a:r>
            <a:r>
              <a:rPr lang="en-US" altLang="en-US" sz="1275" i="1"/>
              <a:t>s_ID, </a:t>
            </a:r>
            <a:r>
              <a:rPr lang="en-US" altLang="en-US" sz="1275" i="1">
                <a:sym typeface="Symbol" pitchFamily="2" charset="2"/>
              </a:rPr>
              <a:t>dept_name</a:t>
            </a:r>
            <a:r>
              <a:rPr lang="en-US" altLang="en-US" sz="1275" i="1"/>
              <a:t> </a:t>
            </a:r>
            <a:r>
              <a:rPr lang="en-US" altLang="en-US" sz="1275">
                <a:sym typeface="Symbol" pitchFamily="2" charset="2"/>
              </a:rPr>
              <a:t> </a:t>
            </a:r>
            <a:r>
              <a:rPr lang="en-US" altLang="en-US" sz="1275" i="1">
                <a:sym typeface="Symbol" pitchFamily="2" charset="2"/>
              </a:rPr>
              <a:t>i_ID</a:t>
            </a:r>
          </a:p>
          <a:p>
            <a:r>
              <a:rPr lang="en-US" altLang="en-US" sz="1275">
                <a:sym typeface="Monotype Sorts" pitchFamily="2" charset="2"/>
              </a:rPr>
              <a:t>Two candidate keys =  {</a:t>
            </a:r>
            <a:r>
              <a:rPr lang="en-US" altLang="en-US" sz="1275" i="1"/>
              <a:t>s_ID, </a:t>
            </a:r>
            <a:r>
              <a:rPr lang="en-US" altLang="en-US" sz="1275" i="1">
                <a:sym typeface="Symbol" pitchFamily="2" charset="2"/>
              </a:rPr>
              <a:t>dept_name</a:t>
            </a:r>
            <a:r>
              <a:rPr lang="en-US" altLang="en-US" sz="1275">
                <a:sym typeface="Symbol" pitchFamily="2" charset="2"/>
              </a:rPr>
              <a:t>}, {</a:t>
            </a:r>
            <a:r>
              <a:rPr lang="en-US" altLang="en-US" sz="1275" i="1"/>
              <a:t>s_ID,</a:t>
            </a:r>
            <a:r>
              <a:rPr lang="en-US" altLang="en-US" sz="1275" i="1">
                <a:sym typeface="Symbol" pitchFamily="2" charset="2"/>
              </a:rPr>
              <a:t> i_ID </a:t>
            </a:r>
            <a:r>
              <a:rPr lang="en-US" altLang="en-US" sz="1275">
                <a:sym typeface="Symbol" pitchFamily="2" charset="2"/>
              </a:rPr>
              <a:t>}</a:t>
            </a:r>
            <a:endParaRPr lang="en-US" altLang="en-US" sz="1275">
              <a:sym typeface="Monotype Sorts" pitchFamily="2" charset="2"/>
            </a:endParaRPr>
          </a:p>
          <a:p>
            <a:r>
              <a:rPr lang="en-US" altLang="en-US" sz="1275">
                <a:sym typeface="Monotype Sorts" pitchFamily="2" charset="2"/>
              </a:rPr>
              <a:t>We have seen before that </a:t>
            </a:r>
            <a:r>
              <a:rPr lang="en-US" altLang="en-US" sz="1275" i="1"/>
              <a:t>dept_advisor </a:t>
            </a:r>
            <a:r>
              <a:rPr lang="en-US" altLang="en-US" sz="1275">
                <a:sym typeface="Monotype Sorts" pitchFamily="2" charset="2"/>
              </a:rPr>
              <a:t>is </a:t>
            </a:r>
            <a:r>
              <a:rPr lang="en-US" altLang="en-US" sz="1275">
                <a:solidFill>
                  <a:srgbClr val="002060"/>
                </a:solidFill>
                <a:sym typeface="Monotype Sorts" pitchFamily="2" charset="2"/>
              </a:rPr>
              <a:t>not</a:t>
            </a:r>
            <a:r>
              <a:rPr lang="en-US" altLang="en-US" sz="1275">
                <a:sym typeface="Monotype Sorts" pitchFamily="2" charset="2"/>
              </a:rPr>
              <a:t> in BCNF</a:t>
            </a:r>
          </a:p>
          <a:p>
            <a:r>
              <a:rPr lang="en-US" altLang="en-US" sz="1275" i="1">
                <a:sym typeface="Monotype Sorts" pitchFamily="2" charset="2"/>
              </a:rPr>
              <a:t>R,  </a:t>
            </a:r>
            <a:r>
              <a:rPr lang="en-US" altLang="en-US" sz="1275">
                <a:sym typeface="Monotype Sorts" pitchFamily="2" charset="2"/>
              </a:rPr>
              <a:t>however, </a:t>
            </a:r>
            <a:r>
              <a:rPr lang="en-US" altLang="en-US" sz="1275" i="1">
                <a:sym typeface="Monotype Sorts" pitchFamily="2" charset="2"/>
              </a:rPr>
              <a:t> </a:t>
            </a:r>
            <a:r>
              <a:rPr lang="en-US" altLang="en-US" sz="1275">
                <a:sym typeface="Monotype Sorts" pitchFamily="2" charset="2"/>
              </a:rPr>
              <a:t>is in  3NF</a:t>
            </a:r>
          </a:p>
          <a:p>
            <a:pPr lvl="1"/>
            <a:r>
              <a:rPr lang="en-US" altLang="en-US" sz="1275" i="1">
                <a:ea typeface="ＭＳ Ｐゴシック" panose="020B0600070205080204" pitchFamily="34" charset="-128"/>
              </a:rPr>
              <a:t> s_ID, </a:t>
            </a:r>
            <a:r>
              <a:rPr lang="en-US" altLang="en-US" sz="1275" i="1">
                <a:ea typeface="ＭＳ Ｐゴシック" panose="020B0600070205080204" pitchFamily="34" charset="-128"/>
                <a:sym typeface="Symbol" pitchFamily="2" charset="2"/>
              </a:rPr>
              <a:t>dept_name</a:t>
            </a:r>
            <a:r>
              <a:rPr lang="en-US" altLang="en-US" sz="1275" i="1">
                <a:ea typeface="ＭＳ Ｐゴシック" panose="020B0600070205080204" pitchFamily="34" charset="-128"/>
              </a:rPr>
              <a:t> </a:t>
            </a:r>
            <a:r>
              <a:rPr lang="en-US" altLang="en-US" sz="1275">
                <a:ea typeface="ＭＳ Ｐゴシック" panose="020B0600070205080204" pitchFamily="34" charset="-128"/>
                <a:sym typeface="Monotype Sorts" pitchFamily="2" charset="2"/>
              </a:rPr>
              <a:t>is a superkey</a:t>
            </a:r>
          </a:p>
          <a:p>
            <a:pPr lvl="1"/>
            <a:r>
              <a:rPr lang="en-US" altLang="en-US" sz="1275">
                <a:ea typeface="ＭＳ Ｐゴシック" panose="020B0600070205080204" pitchFamily="34" charset="-128"/>
              </a:rPr>
              <a:t> </a:t>
            </a:r>
            <a:r>
              <a:rPr lang="en-US" altLang="en-US" sz="1275" i="1">
                <a:ea typeface="ＭＳ Ｐゴシック" panose="020B0600070205080204" pitchFamily="34" charset="-128"/>
              </a:rPr>
              <a:t>i_ID</a:t>
            </a:r>
            <a:r>
              <a:rPr lang="en-US" altLang="en-US" sz="1275">
                <a:ea typeface="ＭＳ Ｐゴシック" panose="020B0600070205080204" pitchFamily="34" charset="-128"/>
              </a:rPr>
              <a:t> </a:t>
            </a:r>
            <a:r>
              <a:rPr lang="en-US" altLang="en-US" sz="1275">
                <a:ea typeface="ＭＳ Ｐゴシック" panose="020B0600070205080204" pitchFamily="34" charset="-128"/>
                <a:sym typeface="Symbol" pitchFamily="2" charset="2"/>
              </a:rPr>
              <a:t> </a:t>
            </a:r>
            <a:r>
              <a:rPr lang="en-US" altLang="en-US" sz="1275" i="1">
                <a:ea typeface="ＭＳ Ｐゴシック" panose="020B0600070205080204" pitchFamily="34" charset="-128"/>
                <a:sym typeface="Symbol" pitchFamily="2" charset="2"/>
              </a:rPr>
              <a:t>dept_name</a:t>
            </a:r>
            <a:r>
              <a:rPr lang="en-US" altLang="en-US" sz="1275">
                <a:ea typeface="ＭＳ Ｐゴシック" panose="020B0600070205080204" pitchFamily="34" charset="-128"/>
                <a:sym typeface="Monotype Sorts" pitchFamily="2" charset="2"/>
              </a:rPr>
              <a:t> </a:t>
            </a:r>
            <a:r>
              <a:rPr lang="en-US" altLang="en-US" sz="1275" i="1">
                <a:ea typeface="ＭＳ Ｐゴシック" panose="020B0600070205080204" pitchFamily="34" charset="-128"/>
                <a:sym typeface="Monotype Sorts" pitchFamily="2" charset="2"/>
              </a:rPr>
              <a:t> and </a:t>
            </a:r>
            <a:r>
              <a:rPr lang="en-US" altLang="en-US" sz="1275" i="1">
                <a:ea typeface="ＭＳ Ｐゴシック" panose="020B0600070205080204" pitchFamily="34" charset="-128"/>
              </a:rPr>
              <a:t> i_ID</a:t>
            </a:r>
            <a:r>
              <a:rPr lang="en-US" altLang="en-US" sz="1275" i="1">
                <a:ea typeface="ＭＳ Ｐゴシック" panose="020B0600070205080204" pitchFamily="34" charset="-128"/>
                <a:sym typeface="Monotype Sorts" pitchFamily="2" charset="2"/>
              </a:rPr>
              <a:t> </a:t>
            </a:r>
            <a:r>
              <a:rPr lang="en-US" altLang="en-US" sz="1275">
                <a:ea typeface="ＭＳ Ｐゴシック" panose="020B0600070205080204" pitchFamily="34" charset="-128"/>
                <a:sym typeface="Monotype Sorts" pitchFamily="2" charset="2"/>
              </a:rPr>
              <a:t>is NOT a superkey, but:</a:t>
            </a:r>
          </a:p>
          <a:p>
            <a:pPr lvl="2"/>
            <a:r>
              <a:rPr lang="en-US" altLang="en-US" sz="1275">
                <a:ea typeface="ＭＳ Ｐゴシック" panose="020B0600070205080204" pitchFamily="34" charset="-128"/>
                <a:sym typeface="Monotype Sorts" pitchFamily="2" charset="2"/>
              </a:rPr>
              <a:t>{ </a:t>
            </a:r>
            <a:r>
              <a:rPr lang="en-US" altLang="en-US" sz="1275" i="1">
                <a:ea typeface="ＭＳ Ｐゴシック" panose="020B0600070205080204" pitchFamily="34" charset="-128"/>
                <a:sym typeface="Symbol" pitchFamily="2" charset="2"/>
              </a:rPr>
              <a:t>dept_name</a:t>
            </a:r>
            <a:r>
              <a:rPr lang="en-US" altLang="en-US" sz="1275">
                <a:ea typeface="ＭＳ Ｐゴシック" panose="020B0600070205080204" pitchFamily="34" charset="-128"/>
                <a:sym typeface="Monotype Sorts" pitchFamily="2" charset="2"/>
              </a:rPr>
              <a:t>} – {</a:t>
            </a:r>
            <a:r>
              <a:rPr lang="en-US" altLang="en-US" sz="1275" i="1">
                <a:ea typeface="ＭＳ Ｐゴシック" panose="020B0600070205080204" pitchFamily="34" charset="-128"/>
              </a:rPr>
              <a:t>i_ID</a:t>
            </a:r>
            <a:r>
              <a:rPr lang="en-US" altLang="en-US" sz="1275">
                <a:ea typeface="ＭＳ Ｐゴシック" panose="020B0600070205080204" pitchFamily="34" charset="-128"/>
                <a:sym typeface="Monotype Sorts" pitchFamily="2" charset="2"/>
              </a:rPr>
              <a:t> }  = </a:t>
            </a:r>
            <a:r>
              <a:rPr lang="en-US" altLang="en-US" sz="1275" i="1">
                <a:ea typeface="ＭＳ Ｐゴシック" panose="020B0600070205080204" pitchFamily="34" charset="-128"/>
                <a:sym typeface="Monotype Sorts" pitchFamily="2" charset="2"/>
              </a:rPr>
              <a:t>  </a:t>
            </a:r>
            <a:r>
              <a:rPr lang="en-US" altLang="en-US" sz="1275">
                <a:ea typeface="ＭＳ Ｐゴシック" panose="020B0600070205080204" pitchFamily="34" charset="-128"/>
                <a:sym typeface="Monotype Sorts" pitchFamily="2" charset="2"/>
              </a:rPr>
              <a:t>{</a:t>
            </a:r>
            <a:r>
              <a:rPr lang="en-US" altLang="en-US" sz="1275" i="1">
                <a:ea typeface="ＭＳ Ｐゴシック" panose="020B0600070205080204" pitchFamily="34" charset="-128"/>
                <a:sym typeface="Symbol" pitchFamily="2" charset="2"/>
              </a:rPr>
              <a:t>dept_name</a:t>
            </a:r>
            <a:r>
              <a:rPr lang="en-US" altLang="en-US" sz="1275" i="1">
                <a:ea typeface="ＭＳ Ｐゴシック" panose="020B0600070205080204" pitchFamily="34" charset="-128"/>
                <a:sym typeface="Monotype Sorts" pitchFamily="2" charset="2"/>
              </a:rPr>
              <a:t> </a:t>
            </a:r>
            <a:r>
              <a:rPr lang="en-US" altLang="en-US" sz="1275">
                <a:ea typeface="ＭＳ Ｐゴシック" panose="020B0600070205080204" pitchFamily="34" charset="-128"/>
                <a:sym typeface="Monotype Sorts" pitchFamily="2" charset="2"/>
              </a:rPr>
              <a:t>} and</a:t>
            </a:r>
          </a:p>
          <a:p>
            <a:pPr lvl="2"/>
            <a:r>
              <a:rPr lang="en-US" altLang="en-US" sz="1275" i="1">
                <a:ea typeface="ＭＳ Ｐゴシック" panose="020B0600070205080204" pitchFamily="34" charset="-128"/>
                <a:sym typeface="Symbol" pitchFamily="2" charset="2"/>
              </a:rPr>
              <a:t>dept_name</a:t>
            </a:r>
            <a:r>
              <a:rPr lang="en-US" altLang="en-US" sz="1275" i="1">
                <a:ea typeface="ＭＳ Ｐゴシック" panose="020B0600070205080204" pitchFamily="34" charset="-128"/>
                <a:sym typeface="Monotype Sorts" pitchFamily="2" charset="2"/>
              </a:rPr>
              <a:t>  </a:t>
            </a:r>
            <a:r>
              <a:rPr lang="en-US" altLang="en-US" sz="1275">
                <a:ea typeface="ＭＳ Ｐゴシック" panose="020B0600070205080204" pitchFamily="34" charset="-128"/>
                <a:sym typeface="Greek Symbols"/>
              </a:rPr>
              <a:t>is contained in a  candidate key</a:t>
            </a:r>
            <a:endParaRPr lang="en-US" altLang="en-US" sz="1275" i="1">
              <a:ea typeface="ＭＳ Ｐゴシック" panose="020B0600070205080204" pitchFamily="34" charset="-128"/>
              <a:sym typeface="Greek Symbols"/>
            </a:endParaRPr>
          </a:p>
          <a:p>
            <a:pPr>
              <a:buFont typeface="Monotype Sorts" pitchFamily="2" charset="2"/>
              <a:buNone/>
            </a:pPr>
            <a:endParaRPr lang="en-US" altLang="en-US" sz="1500" i="1">
              <a:sym typeface="Symbol" pitchFamily="2" charset="2"/>
            </a:endParaRPr>
          </a:p>
          <a:p>
            <a:pPr>
              <a:buFont typeface="Monotype Sorts" pitchFamily="2" charset="2"/>
              <a:buNone/>
            </a:pPr>
            <a:endParaRPr lang="en-US" altLang="en-US" sz="1500">
              <a:sym typeface="Symbol" pitchFamily="2" charset="2"/>
            </a:endParaRPr>
          </a:p>
          <a:p>
            <a:endParaRPr lang="en-US" altLang="en-US" sz="1500"/>
          </a:p>
        </p:txBody>
      </p:sp>
    </p:spTree>
    <p:extLst>
      <p:ext uri="{BB962C8B-B14F-4D97-AF65-F5344CB8AC3E}">
        <p14:creationId xmlns:p14="http://schemas.microsoft.com/office/powerpoint/2010/main" val="18534405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2">
            <a:extLst>
              <a:ext uri="{FF2B5EF4-FFF2-40B4-BE49-F238E27FC236}">
                <a16:creationId xmlns:a16="http://schemas.microsoft.com/office/drawing/2014/main" id="{385C1462-ACA1-034A-983F-3BFBE1ACCDE6}"/>
              </a:ext>
            </a:extLst>
          </p:cNvPr>
          <p:cNvSpPr>
            <a:spLocks noGrp="1" noChangeArrowheads="1"/>
          </p:cNvSpPr>
          <p:nvPr>
            <p:ph type="title"/>
          </p:nvPr>
        </p:nvSpPr>
        <p:spPr>
          <a:xfrm>
            <a:off x="2131219" y="138113"/>
            <a:ext cx="5226844" cy="375047"/>
          </a:xfrm>
        </p:spPr>
        <p:txBody>
          <a:bodyPr/>
          <a:lstStyle/>
          <a:p>
            <a:pPr>
              <a:defRPr/>
            </a:pPr>
            <a:r>
              <a:rPr lang="en-US" altLang="en-US" sz="2100" dirty="0">
                <a:effectLst>
                  <a:outerShdw blurRad="38100" dist="38100" dir="2700000" algn="tl">
                    <a:srgbClr val="C0C0C0"/>
                  </a:outerShdw>
                </a:effectLst>
              </a:rPr>
              <a:t>Comparison of BCNF and 3NF</a:t>
            </a:r>
          </a:p>
        </p:txBody>
      </p:sp>
      <p:sp>
        <p:nvSpPr>
          <p:cNvPr id="75778" name="Rectangle 3">
            <a:extLst>
              <a:ext uri="{FF2B5EF4-FFF2-40B4-BE49-F238E27FC236}">
                <a16:creationId xmlns:a16="http://schemas.microsoft.com/office/drawing/2014/main" id="{D9329518-495C-8D46-B773-3EA40E92B7B4}"/>
              </a:ext>
            </a:extLst>
          </p:cNvPr>
          <p:cNvSpPr>
            <a:spLocks noGrp="1" noChangeArrowheads="1"/>
          </p:cNvSpPr>
          <p:nvPr>
            <p:ph type="body" idx="1"/>
          </p:nvPr>
        </p:nvSpPr>
        <p:spPr>
          <a:xfrm>
            <a:off x="1728788" y="820341"/>
            <a:ext cx="5699522" cy="1995488"/>
          </a:xfrm>
        </p:spPr>
        <p:txBody>
          <a:bodyPr/>
          <a:lstStyle/>
          <a:p>
            <a:r>
              <a:rPr lang="en-US" altLang="en-US" sz="1275"/>
              <a:t>Advantages to 3NF over BCNF.  It is always possible to obtain a 3NF design without sacrificing losslessness or dependency preservation. </a:t>
            </a:r>
          </a:p>
          <a:p>
            <a:r>
              <a:rPr lang="en-US" altLang="en-US" sz="1275"/>
              <a:t>Disadvantages to 3NF. </a:t>
            </a:r>
          </a:p>
          <a:p>
            <a:pPr lvl="1"/>
            <a:r>
              <a:rPr lang="en-US" altLang="en-US" sz="1275">
                <a:ea typeface="ＭＳ Ｐゴシック" panose="020B0600070205080204" pitchFamily="34" charset="-128"/>
              </a:rPr>
              <a:t>We may have to use null values to represent some of the possible meaningful relationships among data items.</a:t>
            </a:r>
          </a:p>
          <a:p>
            <a:pPr lvl="1"/>
            <a:r>
              <a:rPr lang="en-US" altLang="en-US" sz="1275">
                <a:ea typeface="ＭＳ Ｐゴシック" panose="020B0600070205080204" pitchFamily="34" charset="-128"/>
              </a:rPr>
              <a:t> There is the problem of repetition of information.</a:t>
            </a:r>
          </a:p>
          <a:p>
            <a:pPr>
              <a:buFont typeface="Monotype Sorts" pitchFamily="2" charset="2"/>
              <a:buNone/>
            </a:pPr>
            <a:endParaRPr lang="en-US" altLang="en-US" sz="1500"/>
          </a:p>
        </p:txBody>
      </p:sp>
    </p:spTree>
    <p:extLst>
      <p:ext uri="{BB962C8B-B14F-4D97-AF65-F5344CB8AC3E}">
        <p14:creationId xmlns:p14="http://schemas.microsoft.com/office/powerpoint/2010/main" val="8032042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2">
            <a:extLst>
              <a:ext uri="{FF2B5EF4-FFF2-40B4-BE49-F238E27FC236}">
                <a16:creationId xmlns:a16="http://schemas.microsoft.com/office/drawing/2014/main" id="{3B701E1D-0B95-384C-84A5-E64B12695BEB}"/>
              </a:ext>
            </a:extLst>
          </p:cNvPr>
          <p:cNvSpPr>
            <a:spLocks noGrp="1" noChangeArrowheads="1"/>
          </p:cNvSpPr>
          <p:nvPr>
            <p:ph type="title"/>
          </p:nvPr>
        </p:nvSpPr>
        <p:spPr>
          <a:xfrm>
            <a:off x="2131219" y="138113"/>
            <a:ext cx="5226844" cy="375047"/>
          </a:xfrm>
        </p:spPr>
        <p:txBody>
          <a:bodyPr/>
          <a:lstStyle/>
          <a:p>
            <a:pPr>
              <a:defRPr/>
            </a:pPr>
            <a:r>
              <a:rPr lang="en-US" altLang="en-US" sz="2100" dirty="0">
                <a:effectLst>
                  <a:outerShdw blurRad="38100" dist="38100" dir="2700000" algn="tl">
                    <a:srgbClr val="C0C0C0"/>
                  </a:outerShdw>
                </a:effectLst>
              </a:rPr>
              <a:t>Goals of Normalization</a:t>
            </a:r>
          </a:p>
        </p:txBody>
      </p:sp>
      <p:sp>
        <p:nvSpPr>
          <p:cNvPr id="77826" name="Rectangle 3">
            <a:extLst>
              <a:ext uri="{FF2B5EF4-FFF2-40B4-BE49-F238E27FC236}">
                <a16:creationId xmlns:a16="http://schemas.microsoft.com/office/drawing/2014/main" id="{25835B91-4665-8342-AC37-30F8915E81CB}"/>
              </a:ext>
            </a:extLst>
          </p:cNvPr>
          <p:cNvSpPr>
            <a:spLocks noGrp="1" noChangeArrowheads="1"/>
          </p:cNvSpPr>
          <p:nvPr>
            <p:ph type="body" idx="1"/>
          </p:nvPr>
        </p:nvSpPr>
        <p:spPr>
          <a:xfrm>
            <a:off x="1722835" y="820341"/>
            <a:ext cx="5550694" cy="2133600"/>
          </a:xfrm>
        </p:spPr>
        <p:txBody>
          <a:bodyPr/>
          <a:lstStyle/>
          <a:p>
            <a:r>
              <a:rPr lang="en-US" altLang="en-US" sz="1275"/>
              <a:t>Let </a:t>
            </a:r>
            <a:r>
              <a:rPr lang="en-US" altLang="en-US" sz="1275" i="1"/>
              <a:t>R</a:t>
            </a:r>
            <a:r>
              <a:rPr lang="en-US" altLang="en-US" sz="1275"/>
              <a:t> be a relation scheme with a set</a:t>
            </a:r>
            <a:r>
              <a:rPr lang="en-US" altLang="en-US" sz="1275" i="1"/>
              <a:t> F</a:t>
            </a:r>
            <a:r>
              <a:rPr lang="en-US" altLang="en-US" sz="1275"/>
              <a:t> of functional dependencies.</a:t>
            </a:r>
          </a:p>
          <a:p>
            <a:r>
              <a:rPr lang="en-US" altLang="en-US" sz="1275"/>
              <a:t>Decide whether a relation scheme </a:t>
            </a:r>
            <a:r>
              <a:rPr lang="en-US" altLang="en-US" sz="1275" i="1"/>
              <a:t>R</a:t>
            </a:r>
            <a:r>
              <a:rPr lang="en-US" altLang="en-US" sz="1275"/>
              <a:t> is in </a:t>
            </a:r>
            <a:r>
              <a:rPr lang="ja-JP" altLang="en-US" sz="1275">
                <a:latin typeface="Arial" panose="020B0604020202020204" pitchFamily="34" charset="0"/>
              </a:rPr>
              <a:t>“</a:t>
            </a:r>
            <a:r>
              <a:rPr lang="en-US" altLang="ja-JP" sz="1275"/>
              <a:t>good</a:t>
            </a:r>
            <a:r>
              <a:rPr lang="ja-JP" altLang="en-US" sz="1275">
                <a:latin typeface="Arial" panose="020B0604020202020204" pitchFamily="34" charset="0"/>
              </a:rPr>
              <a:t>”</a:t>
            </a:r>
            <a:r>
              <a:rPr lang="en-US" altLang="ja-JP" sz="1275"/>
              <a:t> form.</a:t>
            </a:r>
          </a:p>
          <a:p>
            <a:r>
              <a:rPr lang="en-US" altLang="en-US" sz="1275"/>
              <a:t>In the case that a relation scheme </a:t>
            </a:r>
            <a:r>
              <a:rPr lang="en-US" altLang="en-US" sz="1275" i="1"/>
              <a:t>R</a:t>
            </a:r>
            <a:r>
              <a:rPr lang="en-US" altLang="en-US" sz="1275"/>
              <a:t> is not in </a:t>
            </a:r>
            <a:r>
              <a:rPr lang="ja-JP" altLang="en-US" sz="1275">
                <a:latin typeface="Arial" panose="020B0604020202020204" pitchFamily="34" charset="0"/>
              </a:rPr>
              <a:t>“</a:t>
            </a:r>
            <a:r>
              <a:rPr lang="en-US" altLang="ja-JP" sz="1275"/>
              <a:t>good</a:t>
            </a:r>
            <a:r>
              <a:rPr lang="ja-JP" altLang="en-US" sz="1275">
                <a:latin typeface="Arial" panose="020B0604020202020204" pitchFamily="34" charset="0"/>
              </a:rPr>
              <a:t>”</a:t>
            </a:r>
            <a:r>
              <a:rPr lang="en-US" altLang="ja-JP" sz="1275"/>
              <a:t> form, need to decompose it into a set of relation scheme  {</a:t>
            </a:r>
            <a:r>
              <a:rPr lang="en-US" altLang="ja-JP" sz="1275" i="1"/>
              <a:t>R</a:t>
            </a:r>
            <a:r>
              <a:rPr lang="en-US" altLang="ja-JP" sz="1275" baseline="-25000"/>
              <a:t>1</a:t>
            </a:r>
            <a:r>
              <a:rPr lang="en-US" altLang="ja-JP" sz="1275" i="1"/>
              <a:t>, R</a:t>
            </a:r>
            <a:r>
              <a:rPr lang="en-US" altLang="ja-JP" sz="1275" baseline="-25000"/>
              <a:t>2</a:t>
            </a:r>
            <a:r>
              <a:rPr lang="en-US" altLang="ja-JP" sz="1275" i="1"/>
              <a:t>, ..., R</a:t>
            </a:r>
            <a:r>
              <a:rPr lang="en-US" altLang="ja-JP" sz="1275" i="1" baseline="-25000"/>
              <a:t>n</a:t>
            </a:r>
            <a:r>
              <a:rPr lang="en-US" altLang="ja-JP" sz="1275"/>
              <a:t>} such that:</a:t>
            </a:r>
          </a:p>
          <a:p>
            <a:pPr lvl="1"/>
            <a:r>
              <a:rPr lang="en-US" altLang="en-US" sz="1275">
                <a:ea typeface="ＭＳ Ｐゴシック" panose="020B0600070205080204" pitchFamily="34" charset="-128"/>
              </a:rPr>
              <a:t>Each relation scheme is in good form </a:t>
            </a:r>
          </a:p>
          <a:p>
            <a:pPr lvl="1"/>
            <a:r>
              <a:rPr lang="en-US" altLang="en-US" sz="1275">
                <a:ea typeface="ＭＳ Ｐゴシック" panose="020B0600070205080204" pitchFamily="34" charset="-128"/>
              </a:rPr>
              <a:t>The decomposition is a lossless decomposition</a:t>
            </a:r>
          </a:p>
          <a:p>
            <a:pPr lvl="1"/>
            <a:r>
              <a:rPr lang="en-US" altLang="en-US" sz="1275">
                <a:ea typeface="ＭＳ Ｐゴシック" panose="020B0600070205080204" pitchFamily="34" charset="-128"/>
              </a:rPr>
              <a:t>Preferably, the decomposition should be dependency preserving.</a:t>
            </a:r>
          </a:p>
        </p:txBody>
      </p:sp>
    </p:spTree>
    <p:extLst>
      <p:ext uri="{BB962C8B-B14F-4D97-AF65-F5344CB8AC3E}">
        <p14:creationId xmlns:p14="http://schemas.microsoft.com/office/powerpoint/2010/main" val="33318351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a:extLst>
              <a:ext uri="{FF2B5EF4-FFF2-40B4-BE49-F238E27FC236}">
                <a16:creationId xmlns:a16="http://schemas.microsoft.com/office/drawing/2014/main" id="{65C0EC8B-91AE-0642-88FB-12B10146F54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Denormalization for Performance</a:t>
            </a:r>
          </a:p>
        </p:txBody>
      </p:sp>
      <p:sp>
        <p:nvSpPr>
          <p:cNvPr id="102402" name="Rectangle 3">
            <a:extLst>
              <a:ext uri="{FF2B5EF4-FFF2-40B4-BE49-F238E27FC236}">
                <a16:creationId xmlns:a16="http://schemas.microsoft.com/office/drawing/2014/main" id="{9B258269-768E-8440-A276-4E313C2AC6FD}"/>
              </a:ext>
            </a:extLst>
          </p:cNvPr>
          <p:cNvSpPr>
            <a:spLocks noGrp="1" noChangeArrowheads="1"/>
          </p:cNvSpPr>
          <p:nvPr>
            <p:ph type="body" idx="1"/>
          </p:nvPr>
        </p:nvSpPr>
        <p:spPr>
          <a:xfrm>
            <a:off x="228600" y="858441"/>
            <a:ext cx="8001000" cy="3094434"/>
          </a:xfrm>
        </p:spPr>
        <p:txBody>
          <a:bodyPr/>
          <a:lstStyle/>
          <a:p>
            <a:r>
              <a:rPr lang="en-US" altLang="en-US" dirty="0"/>
              <a:t>May want to use non-normalized schema for performance</a:t>
            </a:r>
          </a:p>
          <a:p>
            <a:r>
              <a:rPr lang="en-US" altLang="en-US" dirty="0"/>
              <a:t>For example, displaying </a:t>
            </a:r>
            <a:r>
              <a:rPr lang="en-US" altLang="en-US" i="1" dirty="0" err="1"/>
              <a:t>prereqs</a:t>
            </a:r>
            <a:r>
              <a:rPr lang="en-US" altLang="en-US" dirty="0"/>
              <a:t> along with </a:t>
            </a:r>
            <a:r>
              <a:rPr lang="en-US" altLang="en-US" i="1" dirty="0" err="1"/>
              <a:t>course_id</a:t>
            </a:r>
            <a:r>
              <a:rPr lang="en-US" altLang="en-US" i="1" dirty="0"/>
              <a:t>, </a:t>
            </a:r>
            <a:r>
              <a:rPr lang="en-US" altLang="en-US" dirty="0"/>
              <a:t> and </a:t>
            </a:r>
            <a:r>
              <a:rPr lang="en-US" altLang="en-US" i="1" dirty="0"/>
              <a:t>title</a:t>
            </a:r>
            <a:r>
              <a:rPr lang="en-US" altLang="en-US" dirty="0"/>
              <a:t> requires join of </a:t>
            </a:r>
            <a:r>
              <a:rPr lang="en-US" altLang="en-US" i="1" dirty="0"/>
              <a:t>course</a:t>
            </a:r>
            <a:r>
              <a:rPr lang="en-US" altLang="en-US" dirty="0"/>
              <a:t> with </a:t>
            </a:r>
            <a:r>
              <a:rPr lang="en-US" altLang="en-US" i="1" dirty="0" err="1"/>
              <a:t>prereq</a:t>
            </a:r>
            <a:endParaRPr lang="en-US" altLang="en-US" i="1" dirty="0"/>
          </a:p>
          <a:p>
            <a:r>
              <a:rPr lang="en-US" altLang="en-US" dirty="0"/>
              <a:t>Alternative 1:  Use denormalized relation containing attributes of </a:t>
            </a:r>
            <a:r>
              <a:rPr lang="en-US" altLang="en-US" i="1" dirty="0"/>
              <a:t>course</a:t>
            </a:r>
            <a:r>
              <a:rPr lang="en-US" altLang="en-US" dirty="0"/>
              <a:t> as well as </a:t>
            </a:r>
            <a:r>
              <a:rPr lang="en-US" altLang="en-US" i="1" dirty="0" err="1"/>
              <a:t>prereq</a:t>
            </a:r>
            <a:r>
              <a:rPr lang="en-US" altLang="en-US" dirty="0"/>
              <a:t> with all above attributes</a:t>
            </a:r>
          </a:p>
          <a:p>
            <a:pPr lvl="1"/>
            <a:r>
              <a:rPr lang="en-US" altLang="en-US" dirty="0">
                <a:ea typeface="ＭＳ Ｐゴシック" panose="020B0600070205080204" pitchFamily="34" charset="-128"/>
              </a:rPr>
              <a:t>faster lookup</a:t>
            </a:r>
          </a:p>
          <a:p>
            <a:pPr lvl="1"/>
            <a:r>
              <a:rPr lang="en-US" altLang="en-US" dirty="0">
                <a:ea typeface="ＭＳ Ｐゴシック" panose="020B0600070205080204" pitchFamily="34" charset="-128"/>
              </a:rPr>
              <a:t>extra space and extra execution time for updates</a:t>
            </a:r>
          </a:p>
          <a:p>
            <a:pPr lvl="1"/>
            <a:r>
              <a:rPr lang="en-US" altLang="en-US" dirty="0">
                <a:ea typeface="ＭＳ Ｐゴシック" panose="020B0600070205080204" pitchFamily="34" charset="-128"/>
              </a:rPr>
              <a:t>extra coding work for programmer and possibility of error in extra code</a:t>
            </a:r>
          </a:p>
          <a:p>
            <a:r>
              <a:rPr lang="en-US" altLang="en-US" dirty="0"/>
              <a:t>Alternative 2: use a materialized view defined a </a:t>
            </a:r>
            <a:r>
              <a:rPr lang="en-US" altLang="en-US" i="1" dirty="0"/>
              <a:t>course</a:t>
            </a:r>
            <a:r>
              <a:rPr lang="en-US" altLang="en-US" dirty="0"/>
              <a:t>      </a:t>
            </a:r>
            <a:r>
              <a:rPr lang="en-US" altLang="en-US" i="1" dirty="0" err="1"/>
              <a:t>prereq</a:t>
            </a:r>
            <a:endParaRPr lang="en-US" altLang="en-US" i="1" dirty="0"/>
          </a:p>
          <a:p>
            <a:pPr lvl="1"/>
            <a:r>
              <a:rPr lang="en-US" altLang="en-US" dirty="0">
                <a:ea typeface="ＭＳ Ｐゴシック" panose="020B0600070205080204" pitchFamily="34" charset="-128"/>
              </a:rPr>
              <a:t>Benefits and drawbacks same as above, except no extra coding work for programmer and avoids possible errors</a:t>
            </a:r>
          </a:p>
        </p:txBody>
      </p:sp>
      <p:sp>
        <p:nvSpPr>
          <p:cNvPr id="102403" name="Freeform 4">
            <a:extLst>
              <a:ext uri="{FF2B5EF4-FFF2-40B4-BE49-F238E27FC236}">
                <a16:creationId xmlns:a16="http://schemas.microsoft.com/office/drawing/2014/main" id="{D258DAF8-B257-F64C-88F2-5A1E72DF2D22}"/>
              </a:ext>
            </a:extLst>
          </p:cNvPr>
          <p:cNvSpPr>
            <a:spLocks/>
          </p:cNvSpPr>
          <p:nvPr/>
        </p:nvSpPr>
        <p:spPr bwMode="auto">
          <a:xfrm>
            <a:off x="6248400" y="3790950"/>
            <a:ext cx="107156" cy="107156"/>
          </a:xfrm>
          <a:custGeom>
            <a:avLst/>
            <a:gdLst>
              <a:gd name="T0" fmla="*/ 0 w 182"/>
              <a:gd name="T1" fmla="*/ 0 h 182"/>
              <a:gd name="T2" fmla="*/ 0 w 182"/>
              <a:gd name="T3" fmla="*/ 2147483646 h 182"/>
              <a:gd name="T4" fmla="*/ 2147483646 w 182"/>
              <a:gd name="T5" fmla="*/ 0 h 182"/>
              <a:gd name="T6" fmla="*/ 2147483646 w 182"/>
              <a:gd name="T7" fmla="*/ 2147483646 h 182"/>
              <a:gd name="T8" fmla="*/ 0 w 182"/>
              <a:gd name="T9" fmla="*/ 0 h 182"/>
              <a:gd name="T10" fmla="*/ 0 60000 65536"/>
              <a:gd name="T11" fmla="*/ 0 60000 65536"/>
              <a:gd name="T12" fmla="*/ 0 60000 65536"/>
              <a:gd name="T13" fmla="*/ 0 60000 65536"/>
              <a:gd name="T14" fmla="*/ 0 60000 65536"/>
              <a:gd name="T15" fmla="*/ 0 w 182"/>
              <a:gd name="T16" fmla="*/ 0 h 182"/>
              <a:gd name="T17" fmla="*/ 182 w 182"/>
              <a:gd name="T18" fmla="*/ 182 h 182"/>
            </a:gdLst>
            <a:ahLst/>
            <a:cxnLst>
              <a:cxn ang="T10">
                <a:pos x="T0" y="T1"/>
              </a:cxn>
              <a:cxn ang="T11">
                <a:pos x="T2" y="T3"/>
              </a:cxn>
              <a:cxn ang="T12">
                <a:pos x="T4" y="T5"/>
              </a:cxn>
              <a:cxn ang="T13">
                <a:pos x="T6" y="T7"/>
              </a:cxn>
              <a:cxn ang="T14">
                <a:pos x="T8" y="T9"/>
              </a:cxn>
            </a:cxnLst>
            <a:rect l="T15" t="T16" r="T17" b="T18"/>
            <a:pathLst>
              <a:path w="182" h="182">
                <a:moveTo>
                  <a:pt x="0" y="0"/>
                </a:moveTo>
                <a:lnTo>
                  <a:pt x="0" y="182"/>
                </a:lnTo>
                <a:lnTo>
                  <a:pt x="182" y="0"/>
                </a:lnTo>
                <a:lnTo>
                  <a:pt x="182" y="182"/>
                </a:lnTo>
                <a:lnTo>
                  <a:pt x="0" y="0"/>
                </a:lnTo>
                <a:close/>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Tree>
    <p:extLst>
      <p:ext uri="{BB962C8B-B14F-4D97-AF65-F5344CB8AC3E}">
        <p14:creationId xmlns:p14="http://schemas.microsoft.com/office/powerpoint/2010/main" val="22353959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C849F1-3F7E-E348-A18B-8B439C029233}"/>
              </a:ext>
            </a:extLst>
          </p:cNvPr>
          <p:cNvSpPr>
            <a:spLocks noGrp="1"/>
          </p:cNvSpPr>
          <p:nvPr>
            <p:ph idx="1"/>
          </p:nvPr>
        </p:nvSpPr>
        <p:spPr>
          <a:xfrm>
            <a:off x="152400" y="2019907"/>
            <a:ext cx="8839200" cy="2609243"/>
          </a:xfrm>
        </p:spPr>
        <p:txBody>
          <a:bodyPr/>
          <a:lstStyle/>
          <a:p>
            <a:r>
              <a:rPr lang="en-US" sz="1400" dirty="0"/>
              <a:t>Improve query performance by</a:t>
            </a:r>
            <a:br>
              <a:rPr lang="en-US" sz="1400" dirty="0"/>
            </a:br>
            <a:r>
              <a:rPr lang="en-US" sz="1400" dirty="0"/>
              <a:t>precomputing and saving:</a:t>
            </a:r>
          </a:p>
          <a:p>
            <a:pPr lvl="1"/>
            <a:r>
              <a:rPr lang="en-US" sz="1200" dirty="0"/>
              <a:t>JOINs</a:t>
            </a:r>
          </a:p>
          <a:p>
            <a:pPr lvl="1"/>
            <a:r>
              <a:rPr lang="en-US" sz="1200" dirty="0"/>
              <a:t>Aggregation</a:t>
            </a:r>
          </a:p>
          <a:p>
            <a:pPr lvl="1"/>
            <a:r>
              <a:rPr lang="en-US" sz="1200" dirty="0"/>
              <a:t>Derived/computed columns</a:t>
            </a:r>
          </a:p>
          <a:p>
            <a:r>
              <a:rPr lang="en-US" sz="1400" dirty="0"/>
              <a:t>One of the primary strength of the relational model is maintaining “integrity” when applications create, update and delete data. This relies on:</a:t>
            </a:r>
          </a:p>
          <a:p>
            <a:pPr lvl="1"/>
            <a:r>
              <a:rPr lang="en-US" sz="1200" dirty="0"/>
              <a:t>The core capabilities of the relational model, e.g. constraints.</a:t>
            </a:r>
          </a:p>
          <a:p>
            <a:pPr lvl="1"/>
            <a:r>
              <a:rPr lang="en-US" sz="1200" dirty="0"/>
              <a:t>A well-design database (We will cover a formal definition – “normalization” in more detail later.</a:t>
            </a:r>
          </a:p>
          <a:p>
            <a:r>
              <a:rPr lang="en-US" sz="1400" dirty="0"/>
              <a:t>Data models that are well designed for integrity are very bad for read only analysis queries.</a:t>
            </a:r>
            <a:br>
              <a:rPr lang="en-US" sz="1400" dirty="0"/>
            </a:br>
            <a:r>
              <a:rPr lang="en-US" sz="1400" dirty="0"/>
              <a:t>We will build and analyze wide flat tables as part of the analysis tasks in HW3, HW4 as projects.</a:t>
            </a:r>
          </a:p>
        </p:txBody>
      </p:sp>
      <p:sp>
        <p:nvSpPr>
          <p:cNvPr id="3" name="Title 2">
            <a:extLst>
              <a:ext uri="{FF2B5EF4-FFF2-40B4-BE49-F238E27FC236}">
                <a16:creationId xmlns:a16="http://schemas.microsoft.com/office/drawing/2014/main" id="{839879B1-D192-AF4A-ACC4-13B1CDE30EE4}"/>
              </a:ext>
            </a:extLst>
          </p:cNvPr>
          <p:cNvSpPr>
            <a:spLocks noGrp="1"/>
          </p:cNvSpPr>
          <p:nvPr>
            <p:ph type="title"/>
          </p:nvPr>
        </p:nvSpPr>
        <p:spPr/>
        <p:txBody>
          <a:bodyPr/>
          <a:lstStyle/>
          <a:p>
            <a:r>
              <a:rPr lang="en-US" dirty="0"/>
              <a:t>Wide Flat Tables</a:t>
            </a:r>
          </a:p>
        </p:txBody>
      </p:sp>
      <p:pic>
        <p:nvPicPr>
          <p:cNvPr id="4" name="Picture 3">
            <a:extLst>
              <a:ext uri="{FF2B5EF4-FFF2-40B4-BE49-F238E27FC236}">
                <a16:creationId xmlns:a16="http://schemas.microsoft.com/office/drawing/2014/main" id="{B63DF816-0C4F-EB40-902E-8E26F86C81AB}"/>
              </a:ext>
            </a:extLst>
          </p:cNvPr>
          <p:cNvPicPr>
            <a:picLocks noChangeAspect="1"/>
          </p:cNvPicPr>
          <p:nvPr/>
        </p:nvPicPr>
        <p:blipFill>
          <a:blip r:embed="rId2"/>
          <a:stretch>
            <a:fillRect/>
          </a:stretch>
        </p:blipFill>
        <p:spPr>
          <a:xfrm>
            <a:off x="3505200" y="536788"/>
            <a:ext cx="5591221" cy="2251867"/>
          </a:xfrm>
          <a:prstGeom prst="rect">
            <a:avLst/>
          </a:prstGeom>
        </p:spPr>
      </p:pic>
      <p:sp>
        <p:nvSpPr>
          <p:cNvPr id="5" name="TextBox 4">
            <a:extLst>
              <a:ext uri="{FF2B5EF4-FFF2-40B4-BE49-F238E27FC236}">
                <a16:creationId xmlns:a16="http://schemas.microsoft.com/office/drawing/2014/main" id="{F6F7205F-7C87-7446-8A12-8D75D5943E12}"/>
              </a:ext>
            </a:extLst>
          </p:cNvPr>
          <p:cNvSpPr txBox="1"/>
          <p:nvPr/>
        </p:nvSpPr>
        <p:spPr>
          <a:xfrm>
            <a:off x="6858000" y="666750"/>
            <a:ext cx="1764444" cy="830997"/>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Good</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for</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Integrity</a:t>
            </a:r>
          </a:p>
        </p:txBody>
      </p:sp>
      <p:sp>
        <p:nvSpPr>
          <p:cNvPr id="6" name="TextBox 5">
            <a:extLst>
              <a:ext uri="{FF2B5EF4-FFF2-40B4-BE49-F238E27FC236}">
                <a16:creationId xmlns:a16="http://schemas.microsoft.com/office/drawing/2014/main" id="{16C7608E-62CF-F84E-AA10-151605DFF2C9}"/>
              </a:ext>
            </a:extLst>
          </p:cNvPr>
          <p:cNvSpPr txBox="1"/>
          <p:nvPr/>
        </p:nvSpPr>
        <p:spPr>
          <a:xfrm>
            <a:off x="3505200" y="1662721"/>
            <a:ext cx="1410762" cy="830997"/>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Good</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for</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Query</a:t>
            </a:r>
          </a:p>
        </p:txBody>
      </p:sp>
      <p:pic>
        <p:nvPicPr>
          <p:cNvPr id="7" name="Picture 6">
            <a:extLst>
              <a:ext uri="{FF2B5EF4-FFF2-40B4-BE49-F238E27FC236}">
                <a16:creationId xmlns:a16="http://schemas.microsoft.com/office/drawing/2014/main" id="{D53FA812-F49A-7949-8BA1-3EB80024BFFC}"/>
              </a:ext>
            </a:extLst>
          </p:cNvPr>
          <p:cNvPicPr>
            <a:picLocks noChangeAspect="1"/>
          </p:cNvPicPr>
          <p:nvPr/>
        </p:nvPicPr>
        <p:blipFill>
          <a:blip r:embed="rId3"/>
          <a:stretch>
            <a:fillRect/>
          </a:stretch>
        </p:blipFill>
        <p:spPr>
          <a:xfrm>
            <a:off x="172570" y="536788"/>
            <a:ext cx="2975876" cy="1390650"/>
          </a:xfrm>
          <a:prstGeom prst="rect">
            <a:avLst/>
          </a:prstGeom>
        </p:spPr>
      </p:pic>
    </p:spTree>
    <p:extLst>
      <p:ext uri="{BB962C8B-B14F-4D97-AF65-F5344CB8AC3E}">
        <p14:creationId xmlns:p14="http://schemas.microsoft.com/office/powerpoint/2010/main" val="1861022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t>Core Transaction Concept is ACID Properties</a:t>
            </a:r>
          </a:p>
        </p:txBody>
      </p:sp>
      <p:graphicFrame>
        <p:nvGraphicFramePr>
          <p:cNvPr id="4" name="Diagram 3"/>
          <p:cNvGraphicFramePr/>
          <p:nvPr/>
        </p:nvGraphicFramePr>
        <p:xfrm>
          <a:off x="465120" y="971550"/>
          <a:ext cx="7806906" cy="3683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FD3B0C56-F918-1545-987A-5A07DFD5DACE}"/>
              </a:ext>
            </a:extLst>
          </p:cNvPr>
          <p:cNvSpPr/>
          <p:nvPr/>
        </p:nvSpPr>
        <p:spPr>
          <a:xfrm>
            <a:off x="12970" y="565334"/>
            <a:ext cx="3688830" cy="369332"/>
          </a:xfrm>
          <a:prstGeom prst="rect">
            <a:avLst/>
          </a:prstGeom>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http://</a:t>
            </a:r>
            <a:r>
              <a:rPr kumimoji="0" lang="en-US" alt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slideplayer.com</a:t>
            </a:r>
            <a:r>
              <a:rPr kumimoji="0" lang="en-US" alt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/slide/9307681</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7174810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30" name="Rectangle 2">
            <a:extLst>
              <a:ext uri="{FF2B5EF4-FFF2-40B4-BE49-F238E27FC236}">
                <a16:creationId xmlns:a16="http://schemas.microsoft.com/office/drawing/2014/main" id="{29315AB9-3ADA-7A43-A8E3-70F28F368C1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First Normal Form</a:t>
            </a:r>
          </a:p>
        </p:txBody>
      </p:sp>
      <p:sp>
        <p:nvSpPr>
          <p:cNvPr id="112642" name="Rectangle 3">
            <a:extLst>
              <a:ext uri="{FF2B5EF4-FFF2-40B4-BE49-F238E27FC236}">
                <a16:creationId xmlns:a16="http://schemas.microsoft.com/office/drawing/2014/main" id="{7823E7A9-7E7D-4848-ADD9-81B79F9DB5D1}"/>
              </a:ext>
            </a:extLst>
          </p:cNvPr>
          <p:cNvSpPr>
            <a:spLocks noGrp="1" noChangeArrowheads="1"/>
          </p:cNvSpPr>
          <p:nvPr>
            <p:ph type="body" idx="1"/>
          </p:nvPr>
        </p:nvSpPr>
        <p:spPr>
          <a:xfrm>
            <a:off x="152400" y="838201"/>
            <a:ext cx="8534399" cy="3240881"/>
          </a:xfrm>
        </p:spPr>
        <p:txBody>
          <a:bodyPr/>
          <a:lstStyle/>
          <a:p>
            <a:r>
              <a:rPr lang="en-US" altLang="en-US" sz="1600" dirty="0"/>
              <a:t>Domain is </a:t>
            </a:r>
            <a:r>
              <a:rPr lang="en-US" altLang="en-US" sz="1600" b="1" dirty="0">
                <a:solidFill>
                  <a:srgbClr val="002060"/>
                </a:solidFill>
              </a:rPr>
              <a:t>atomic</a:t>
            </a:r>
            <a:r>
              <a:rPr lang="en-US" altLang="en-US" sz="1600" dirty="0">
                <a:solidFill>
                  <a:srgbClr val="002060"/>
                </a:solidFill>
              </a:rPr>
              <a:t> </a:t>
            </a:r>
            <a:r>
              <a:rPr lang="en-US" altLang="en-US" sz="1600" dirty="0"/>
              <a:t>if its elements are considered to be indivisible units</a:t>
            </a:r>
          </a:p>
          <a:p>
            <a:pPr lvl="1"/>
            <a:r>
              <a:rPr lang="en-US" altLang="en-US" sz="1600" dirty="0">
                <a:ea typeface="ＭＳ Ｐゴシック" panose="020B0600070205080204" pitchFamily="34" charset="-128"/>
              </a:rPr>
              <a:t>Examples of non-atomic domains:</a:t>
            </a:r>
          </a:p>
          <a:p>
            <a:pPr lvl="2"/>
            <a:r>
              <a:rPr lang="en-US" altLang="en-US" sz="1600" dirty="0">
                <a:ea typeface="ＭＳ Ｐゴシック" panose="020B0600070205080204" pitchFamily="34" charset="-128"/>
              </a:rPr>
              <a:t>Set of names, composite attributes</a:t>
            </a:r>
          </a:p>
          <a:p>
            <a:pPr lvl="2"/>
            <a:r>
              <a:rPr lang="en-US" altLang="en-US" sz="1600" dirty="0">
                <a:ea typeface="ＭＳ Ｐゴシック" panose="020B0600070205080204" pitchFamily="34" charset="-128"/>
              </a:rPr>
              <a:t>Identification numbers like CS 101  that can be broken up into parts</a:t>
            </a:r>
          </a:p>
          <a:p>
            <a:r>
              <a:rPr lang="en-US" altLang="en-US" sz="1600" dirty="0"/>
              <a:t>A relational schema R is in </a:t>
            </a:r>
            <a:r>
              <a:rPr lang="en-US" altLang="en-US" sz="1600" b="1" dirty="0">
                <a:solidFill>
                  <a:srgbClr val="002060"/>
                </a:solidFill>
              </a:rPr>
              <a:t>first normal form</a:t>
            </a:r>
            <a:r>
              <a:rPr lang="en-US" altLang="en-US" sz="1600" dirty="0">
                <a:solidFill>
                  <a:srgbClr val="002060"/>
                </a:solidFill>
              </a:rPr>
              <a:t> </a:t>
            </a:r>
            <a:r>
              <a:rPr lang="en-US" altLang="en-US" sz="1600" dirty="0"/>
              <a:t>if the domains of all attributes of R are atomic</a:t>
            </a:r>
          </a:p>
          <a:p>
            <a:r>
              <a:rPr lang="en-US" altLang="en-US" sz="1600" dirty="0"/>
              <a:t>Non-atomic values complicate storage and encourage redundant (repeated) storage of data</a:t>
            </a:r>
          </a:p>
          <a:p>
            <a:pPr lvl="1"/>
            <a:r>
              <a:rPr lang="en-US" altLang="en-US" sz="1600" dirty="0">
                <a:ea typeface="ＭＳ Ｐゴシック" panose="020B0600070205080204" pitchFamily="34" charset="-128"/>
              </a:rPr>
              <a:t>Example:  Set of accounts stored with each customer, and set of owners stored with each account</a:t>
            </a:r>
          </a:p>
          <a:p>
            <a:pPr lvl="1"/>
            <a:r>
              <a:rPr lang="en-US" altLang="en-US" sz="1600" dirty="0">
                <a:ea typeface="ＭＳ Ｐゴシック" panose="020B0600070205080204" pitchFamily="34" charset="-128"/>
              </a:rPr>
              <a:t>We assume all relations are in first normal form (and revisit this in Chapter 22: Object Based Databases)</a:t>
            </a:r>
          </a:p>
        </p:txBody>
      </p:sp>
    </p:spTree>
    <p:extLst>
      <p:ext uri="{BB962C8B-B14F-4D97-AF65-F5344CB8AC3E}">
        <p14:creationId xmlns:p14="http://schemas.microsoft.com/office/powerpoint/2010/main" val="17149653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578" name="Rectangle 2">
            <a:extLst>
              <a:ext uri="{FF2B5EF4-FFF2-40B4-BE49-F238E27FC236}">
                <a16:creationId xmlns:a16="http://schemas.microsoft.com/office/drawing/2014/main" id="{EBF709E4-FE01-584D-BFC3-6113CD21A82B}"/>
              </a:ext>
            </a:extLst>
          </p:cNvPr>
          <p:cNvSpPr>
            <a:spLocks noGrp="1" noChangeArrowheads="1"/>
          </p:cNvSpPr>
          <p:nvPr>
            <p:ph type="title"/>
          </p:nvPr>
        </p:nvSpPr>
        <p:spPr>
          <a:xfrm>
            <a:off x="1657350" y="78581"/>
            <a:ext cx="6057900" cy="457200"/>
          </a:xfrm>
        </p:spPr>
        <p:txBody>
          <a:bodyPr/>
          <a:lstStyle/>
          <a:p>
            <a:pPr>
              <a:defRPr/>
            </a:pPr>
            <a:r>
              <a:rPr lang="en-US" altLang="en-US" dirty="0">
                <a:effectLst>
                  <a:outerShdw blurRad="38100" dist="38100" dir="2700000" algn="tl">
                    <a:srgbClr val="C0C0C0"/>
                  </a:outerShdw>
                </a:effectLst>
              </a:rPr>
              <a:t>First Normal Form (Cont</a:t>
            </a:r>
            <a:r>
              <a:rPr lang="en-US" altLang="en-US" dirty="0">
                <a:effectLst>
                  <a:outerShdw blurRad="38100" dist="38100" dir="2700000" algn="tl">
                    <a:srgbClr val="C0C0C0"/>
                  </a:outerShdw>
                </a:effectLst>
                <a:latin typeface="Arial" panose="020B0604020202020204" pitchFamily="34" charset="0"/>
              </a:rPr>
              <a:t>.</a:t>
            </a:r>
            <a:r>
              <a:rPr lang="en-US" altLang="ja-JP" dirty="0">
                <a:effectLst>
                  <a:outerShdw blurRad="38100" dist="38100" dir="2700000" algn="tl">
                    <a:srgbClr val="C0C0C0"/>
                  </a:outerShdw>
                </a:effectLst>
              </a:rPr>
              <a:t>)</a:t>
            </a:r>
            <a:endParaRPr lang="en-US" altLang="en-US" dirty="0">
              <a:effectLst>
                <a:outerShdw blurRad="38100" dist="38100" dir="2700000" algn="tl">
                  <a:srgbClr val="C0C0C0"/>
                </a:outerShdw>
              </a:effectLst>
            </a:endParaRPr>
          </a:p>
        </p:txBody>
      </p:sp>
      <p:sp>
        <p:nvSpPr>
          <p:cNvPr id="114690" name="Rectangle 3">
            <a:extLst>
              <a:ext uri="{FF2B5EF4-FFF2-40B4-BE49-F238E27FC236}">
                <a16:creationId xmlns:a16="http://schemas.microsoft.com/office/drawing/2014/main" id="{C6612D48-864A-CF4C-85AC-B6634A630E97}"/>
              </a:ext>
            </a:extLst>
          </p:cNvPr>
          <p:cNvSpPr>
            <a:spLocks noGrp="1" noChangeArrowheads="1"/>
          </p:cNvSpPr>
          <p:nvPr>
            <p:ph type="body" idx="1"/>
          </p:nvPr>
        </p:nvSpPr>
        <p:spPr>
          <a:xfrm>
            <a:off x="1727598" y="902494"/>
            <a:ext cx="5807869" cy="2291954"/>
          </a:xfrm>
        </p:spPr>
        <p:txBody>
          <a:bodyPr/>
          <a:lstStyle/>
          <a:p>
            <a:r>
              <a:rPr lang="en-US" altLang="en-US" dirty="0"/>
              <a:t>Atomicity is actually a property of how the elements of the domain are used.</a:t>
            </a:r>
          </a:p>
          <a:p>
            <a:pPr lvl="1"/>
            <a:r>
              <a:rPr lang="en-US" altLang="en-US" dirty="0">
                <a:ea typeface="ＭＳ Ｐゴシック" panose="020B0600070205080204" pitchFamily="34" charset="-128"/>
              </a:rPr>
              <a:t>Example: Strings would normally be considered indivisible </a:t>
            </a:r>
          </a:p>
          <a:p>
            <a:pPr lvl="1"/>
            <a:r>
              <a:rPr lang="en-US" altLang="en-US" dirty="0">
                <a:ea typeface="ＭＳ Ｐゴシック" panose="020B0600070205080204" pitchFamily="34" charset="-128"/>
              </a:rPr>
              <a:t>Suppose that students are given roll numbers which are strings of the form </a:t>
            </a:r>
            <a:r>
              <a:rPr lang="en-US" altLang="en-US" i="1" dirty="0">
                <a:ea typeface="ＭＳ Ｐゴシック" panose="020B0600070205080204" pitchFamily="34" charset="-128"/>
              </a:rPr>
              <a:t>CS0012 </a:t>
            </a:r>
            <a:r>
              <a:rPr lang="en-US" altLang="en-US" dirty="0">
                <a:ea typeface="ＭＳ Ｐゴシック" panose="020B0600070205080204" pitchFamily="34" charset="-128"/>
              </a:rPr>
              <a:t>or </a:t>
            </a:r>
            <a:r>
              <a:rPr lang="en-US" altLang="en-US" i="1" dirty="0">
                <a:ea typeface="ＭＳ Ｐゴシック" panose="020B0600070205080204" pitchFamily="34" charset="-128"/>
              </a:rPr>
              <a:t>EE1127</a:t>
            </a:r>
          </a:p>
          <a:p>
            <a:pPr lvl="1"/>
            <a:r>
              <a:rPr lang="en-US" altLang="en-US" dirty="0">
                <a:ea typeface="ＭＳ Ｐゴシック" panose="020B0600070205080204" pitchFamily="34" charset="-128"/>
              </a:rPr>
              <a:t>If the first two characters are extracted to find the department, the domain of roll numbers is not atomic.</a:t>
            </a:r>
          </a:p>
          <a:p>
            <a:pPr lvl="1"/>
            <a:r>
              <a:rPr lang="en-US" altLang="en-US" dirty="0">
                <a:ea typeface="ＭＳ Ｐゴシック" panose="020B0600070205080204" pitchFamily="34" charset="-128"/>
              </a:rPr>
              <a:t>Doing so is a bad idea: leads to encoding of information in application program rather than in the database.</a:t>
            </a:r>
          </a:p>
        </p:txBody>
      </p:sp>
    </p:spTree>
    <p:extLst>
      <p:ext uri="{BB962C8B-B14F-4D97-AF65-F5344CB8AC3E}">
        <p14:creationId xmlns:p14="http://schemas.microsoft.com/office/powerpoint/2010/main" val="14628692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1D58FBE9-F83E-6849-8671-F38777A2B103}"/>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NoSQL (3)</a:t>
            </a:r>
          </a:p>
        </p:txBody>
      </p:sp>
      <p:sp>
        <p:nvSpPr>
          <p:cNvPr id="8" name="TextBox 9">
            <a:extLst>
              <a:ext uri="{FF2B5EF4-FFF2-40B4-BE49-F238E27FC236}">
                <a16:creationId xmlns:a16="http://schemas.microsoft.com/office/drawing/2014/main" id="{2018028D-F7E9-1E97-DF0D-AC9F90B1978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72</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W4111_002_2024_1 - Lecture 11: Module II (4), Normalization, NoSQL (4)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612005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Reminder</a:t>
            </a:r>
          </a:p>
        </p:txBody>
      </p:sp>
      <p:sp>
        <p:nvSpPr>
          <p:cNvPr id="2" name="TextBox 9">
            <a:extLst>
              <a:ext uri="{FF2B5EF4-FFF2-40B4-BE49-F238E27FC236}">
                <a16:creationId xmlns:a16="http://schemas.microsoft.com/office/drawing/2014/main" id="{F1E0A0FF-94AB-271D-BCB1-1FA7462EA54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73</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 Lecture 11: Module II (4), Normalization, NoSQL (4)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14427053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7DA175-D02F-FA45-AAB8-C83746ABA97A}"/>
              </a:ext>
            </a:extLst>
          </p:cNvPr>
          <p:cNvSpPr>
            <a:spLocks noGrp="1"/>
          </p:cNvSpPr>
          <p:nvPr>
            <p:ph type="title"/>
          </p:nvPr>
        </p:nvSpPr>
        <p:spPr/>
        <p:txBody>
          <a:bodyPr/>
          <a:lstStyle/>
          <a:p>
            <a:r>
              <a:rPr lang="en-US" dirty="0"/>
              <a:t>Simplistic Classification </a:t>
            </a:r>
            <a:r>
              <a:rPr lang="en-US" sz="1200" dirty="0"/>
              <a:t>(https://</a:t>
            </a:r>
            <a:r>
              <a:rPr lang="en-US" sz="1200" dirty="0" err="1"/>
              <a:t>medium.com</a:t>
            </a:r>
            <a:r>
              <a:rPr lang="en-US" sz="1200" dirty="0"/>
              <a:t>/</a:t>
            </a:r>
            <a:r>
              <a:rPr lang="en-US" sz="1200" dirty="0" err="1"/>
              <a:t>swlh</a:t>
            </a:r>
            <a:r>
              <a:rPr lang="en-US" sz="1200" dirty="0"/>
              <a:t>/4-types-of-nosql-databases-d88ad21f7d3b)</a:t>
            </a:r>
            <a:endParaRPr lang="en-US" dirty="0"/>
          </a:p>
        </p:txBody>
      </p:sp>
      <p:pic>
        <p:nvPicPr>
          <p:cNvPr id="4" name="Picture 3">
            <a:extLst>
              <a:ext uri="{FF2B5EF4-FFF2-40B4-BE49-F238E27FC236}">
                <a16:creationId xmlns:a16="http://schemas.microsoft.com/office/drawing/2014/main" id="{45957948-B4D3-2944-A848-9113F25ABBB9}"/>
              </a:ext>
            </a:extLst>
          </p:cNvPr>
          <p:cNvPicPr>
            <a:picLocks noChangeAspect="1"/>
          </p:cNvPicPr>
          <p:nvPr/>
        </p:nvPicPr>
        <p:blipFill>
          <a:blip r:embed="rId2"/>
          <a:stretch>
            <a:fillRect/>
          </a:stretch>
        </p:blipFill>
        <p:spPr>
          <a:xfrm>
            <a:off x="457200" y="552450"/>
            <a:ext cx="7559994" cy="4038600"/>
          </a:xfrm>
          <a:prstGeom prst="rect">
            <a:avLst/>
          </a:prstGeom>
        </p:spPr>
      </p:pic>
      <p:sp>
        <p:nvSpPr>
          <p:cNvPr id="5" name="TextBox 4">
            <a:extLst>
              <a:ext uri="{FF2B5EF4-FFF2-40B4-BE49-F238E27FC236}">
                <a16:creationId xmlns:a16="http://schemas.microsoft.com/office/drawing/2014/main" id="{C613F02C-5954-1A4C-9D76-AC0C87943105}"/>
              </a:ext>
            </a:extLst>
          </p:cNvPr>
          <p:cNvSpPr txBox="1"/>
          <p:nvPr/>
        </p:nvSpPr>
        <p:spPr>
          <a:xfrm>
            <a:off x="6470679" y="666749"/>
            <a:ext cx="1927515" cy="646331"/>
          </a:xfrm>
          <a:prstGeom prst="rect">
            <a:avLst/>
          </a:prstGeom>
          <a:noFill/>
        </p:spPr>
        <p:txBody>
          <a:bodyPr wrap="none" rtlCol="0">
            <a:spAutoFit/>
          </a:bodyPr>
          <a:lstStyle/>
          <a:p>
            <a:pPr algn="ctr"/>
            <a:r>
              <a:rPr lang="en-US" dirty="0">
                <a:solidFill>
                  <a:srgbClr val="00B050"/>
                </a:solidFill>
              </a:rPr>
              <a:t>We will see OLAP</a:t>
            </a:r>
            <a:br>
              <a:rPr lang="en-US" dirty="0">
                <a:solidFill>
                  <a:srgbClr val="00B050"/>
                </a:solidFill>
              </a:rPr>
            </a:br>
            <a:r>
              <a:rPr lang="en-US" dirty="0">
                <a:solidFill>
                  <a:srgbClr val="00B050"/>
                </a:solidFill>
              </a:rPr>
              <a:t>in a future lecture.</a:t>
            </a:r>
          </a:p>
        </p:txBody>
      </p:sp>
      <p:sp>
        <p:nvSpPr>
          <p:cNvPr id="6" name="TextBox 5">
            <a:extLst>
              <a:ext uri="{FF2B5EF4-FFF2-40B4-BE49-F238E27FC236}">
                <a16:creationId xmlns:a16="http://schemas.microsoft.com/office/drawing/2014/main" id="{2730B542-5A04-1F40-97AB-90352503497A}"/>
              </a:ext>
            </a:extLst>
          </p:cNvPr>
          <p:cNvSpPr txBox="1"/>
          <p:nvPr/>
        </p:nvSpPr>
        <p:spPr>
          <a:xfrm>
            <a:off x="81776" y="666750"/>
            <a:ext cx="2090060" cy="646331"/>
          </a:xfrm>
          <a:prstGeom prst="rect">
            <a:avLst/>
          </a:prstGeom>
          <a:noFill/>
        </p:spPr>
        <p:txBody>
          <a:bodyPr wrap="none" rtlCol="0">
            <a:spAutoFit/>
          </a:bodyPr>
          <a:lstStyle/>
          <a:p>
            <a:pPr algn="ctr"/>
            <a:r>
              <a:rPr lang="en-US" dirty="0"/>
              <a:t>Relational is the</a:t>
            </a:r>
            <a:br>
              <a:rPr lang="en-US" dirty="0"/>
            </a:br>
            <a:r>
              <a:rPr lang="en-US" dirty="0"/>
              <a:t>foundational model.</a:t>
            </a:r>
          </a:p>
        </p:txBody>
      </p:sp>
      <p:sp>
        <p:nvSpPr>
          <p:cNvPr id="7" name="TextBox 6">
            <a:extLst>
              <a:ext uri="{FF2B5EF4-FFF2-40B4-BE49-F238E27FC236}">
                <a16:creationId xmlns:a16="http://schemas.microsoft.com/office/drawing/2014/main" id="{2E2722A2-B237-1943-8853-EEF7239ACCF3}"/>
              </a:ext>
            </a:extLst>
          </p:cNvPr>
          <p:cNvSpPr txBox="1"/>
          <p:nvPr/>
        </p:nvSpPr>
        <p:spPr>
          <a:xfrm>
            <a:off x="534436" y="1706267"/>
            <a:ext cx="1307602" cy="369332"/>
          </a:xfrm>
          <a:prstGeom prst="rect">
            <a:avLst/>
          </a:prstGeom>
          <a:noFill/>
        </p:spPr>
        <p:txBody>
          <a:bodyPr wrap="none" rtlCol="0">
            <a:spAutoFit/>
          </a:bodyPr>
          <a:lstStyle/>
          <a:p>
            <a:pPr algn="ctr"/>
            <a:r>
              <a:rPr lang="en-US" dirty="0">
                <a:solidFill>
                  <a:srgbClr val="0070C0"/>
                </a:solidFill>
              </a:rPr>
              <a:t>Begin Today</a:t>
            </a:r>
          </a:p>
        </p:txBody>
      </p:sp>
      <p:sp>
        <p:nvSpPr>
          <p:cNvPr id="8" name="Rectangle 7">
            <a:extLst>
              <a:ext uri="{FF2B5EF4-FFF2-40B4-BE49-F238E27FC236}">
                <a16:creationId xmlns:a16="http://schemas.microsoft.com/office/drawing/2014/main" id="{AD9AF9D8-A61E-8840-8A4C-830734D89224}"/>
              </a:ext>
            </a:extLst>
          </p:cNvPr>
          <p:cNvSpPr/>
          <p:nvPr/>
        </p:nvSpPr>
        <p:spPr>
          <a:xfrm>
            <a:off x="2133600" y="2724150"/>
            <a:ext cx="1600200" cy="1752600"/>
          </a:xfrm>
          <a:prstGeom prst="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E6530A6E-F0D7-7D44-9DFD-E9755563F927}"/>
              </a:ext>
            </a:extLst>
          </p:cNvPr>
          <p:cNvCxnSpPr/>
          <p:nvPr/>
        </p:nvCxnSpPr>
        <p:spPr>
          <a:xfrm>
            <a:off x="1676400" y="2352598"/>
            <a:ext cx="457200" cy="371552"/>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652AC73E-1139-DF48-A840-DF1C97B37164}"/>
              </a:ext>
            </a:extLst>
          </p:cNvPr>
          <p:cNvSpPr/>
          <p:nvPr/>
        </p:nvSpPr>
        <p:spPr>
          <a:xfrm>
            <a:off x="4279547" y="895350"/>
            <a:ext cx="1810132" cy="1457248"/>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414A85D1-CF39-434C-B531-200C9BF5AC40}"/>
              </a:ext>
            </a:extLst>
          </p:cNvPr>
          <p:cNvCxnSpPr>
            <a:cxnSpLocks/>
          </p:cNvCxnSpPr>
          <p:nvPr/>
        </p:nvCxnSpPr>
        <p:spPr>
          <a:xfrm flipH="1">
            <a:off x="6172200" y="1252422"/>
            <a:ext cx="424036" cy="283088"/>
          </a:xfrm>
          <a:prstGeom prst="straightConnector1">
            <a:avLst/>
          </a:prstGeom>
          <a:ln>
            <a:solidFill>
              <a:srgbClr val="00B05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19ACE2A6-C18E-384C-A1C8-9577E5CBA821}"/>
              </a:ext>
            </a:extLst>
          </p:cNvPr>
          <p:cNvSpPr/>
          <p:nvPr/>
        </p:nvSpPr>
        <p:spPr>
          <a:xfrm>
            <a:off x="4109224" y="2695498"/>
            <a:ext cx="1810132" cy="189555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290720E4-D620-384F-881B-3EC15477B9FF}"/>
              </a:ext>
            </a:extLst>
          </p:cNvPr>
          <p:cNvCxnSpPr>
            <a:cxnSpLocks/>
          </p:cNvCxnSpPr>
          <p:nvPr/>
        </p:nvCxnSpPr>
        <p:spPr>
          <a:xfrm flipH="1">
            <a:off x="5986202" y="2235482"/>
            <a:ext cx="1100398" cy="582622"/>
          </a:xfrm>
          <a:prstGeom prst="straightConnector1">
            <a:avLst/>
          </a:prstGeom>
          <a:ln>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9ECD34C0-9BCD-1847-B9FD-4E6AC811A492}"/>
              </a:ext>
            </a:extLst>
          </p:cNvPr>
          <p:cNvSpPr txBox="1"/>
          <p:nvPr/>
        </p:nvSpPr>
        <p:spPr>
          <a:xfrm>
            <a:off x="7454885" y="1589151"/>
            <a:ext cx="1038553" cy="646331"/>
          </a:xfrm>
          <a:prstGeom prst="rect">
            <a:avLst/>
          </a:prstGeom>
          <a:noFill/>
        </p:spPr>
        <p:txBody>
          <a:bodyPr wrap="none" rtlCol="0">
            <a:spAutoFit/>
          </a:bodyPr>
          <a:lstStyle/>
          <a:p>
            <a:pPr algn="ctr"/>
            <a:r>
              <a:rPr lang="en-US" dirty="0">
                <a:solidFill>
                  <a:srgbClr val="FF0000"/>
                </a:solidFill>
              </a:rPr>
              <a:t>Continue</a:t>
            </a:r>
            <a:br>
              <a:rPr lang="en-US" dirty="0">
                <a:solidFill>
                  <a:srgbClr val="FF0000"/>
                </a:solidFill>
              </a:rPr>
            </a:br>
            <a:r>
              <a:rPr lang="en-US" dirty="0">
                <a:solidFill>
                  <a:srgbClr val="FF0000"/>
                </a:solidFill>
              </a:rPr>
              <a:t>Today</a:t>
            </a:r>
          </a:p>
        </p:txBody>
      </p:sp>
    </p:spTree>
    <p:extLst>
      <p:ext uri="{BB962C8B-B14F-4D97-AF65-F5344CB8AC3E}">
        <p14:creationId xmlns:p14="http://schemas.microsoft.com/office/powerpoint/2010/main" val="4283700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err="1">
                <a:ln>
                  <a:noFill/>
                </a:ln>
                <a:solidFill>
                  <a:prstClr val="white"/>
                </a:solidFill>
                <a:effectLst/>
                <a:uLnTx/>
                <a:uFillTx/>
                <a:latin typeface="Calibri" charset="0"/>
                <a:ea typeface="ＭＳ Ｐゴシック" charset="-128"/>
                <a:cs typeface="+mn-cs"/>
              </a:rPr>
              <a:t>Gra</a:t>
            </a:r>
            <a:r>
              <a:rPr lang="en-US" altLang="en-US" sz="2800" i="1" dirty="0">
                <a:solidFill>
                  <a:prstClr val="white"/>
                </a:solidFill>
              </a:rPr>
              <a:t>p</a:t>
            </a: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h Databases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Neo4j</a:t>
            </a:r>
          </a:p>
        </p:txBody>
      </p:sp>
      <p:sp>
        <p:nvSpPr>
          <p:cNvPr id="2" name="TextBox 9">
            <a:extLst>
              <a:ext uri="{FF2B5EF4-FFF2-40B4-BE49-F238E27FC236}">
                <a16:creationId xmlns:a16="http://schemas.microsoft.com/office/drawing/2014/main" id="{F1E0A0FF-94AB-271D-BCB1-1FA7462EA54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75</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 Lecture 11: Module II (4), Normalization, NoSQL (4)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9995586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6904"/>
            <a:ext cx="8279946" cy="387798"/>
          </a:xfrm>
        </p:spPr>
        <p:txBody>
          <a:bodyPr/>
          <a:lstStyle/>
          <a:p>
            <a:r>
              <a:rPr lang="en-US" dirty="0">
                <a:solidFill>
                  <a:srgbClr val="FFFF00"/>
                </a:solidFill>
              </a:rPr>
              <a:t>Graph Database</a:t>
            </a:r>
          </a:p>
        </p:txBody>
      </p:sp>
      <p:sp>
        <p:nvSpPr>
          <p:cNvPr id="3" name="Content Placeholder 2"/>
          <p:cNvSpPr>
            <a:spLocks noGrp="1"/>
          </p:cNvSpPr>
          <p:nvPr>
            <p:ph sz="half" idx="1"/>
          </p:nvPr>
        </p:nvSpPr>
        <p:spPr>
          <a:xfrm>
            <a:off x="241479" y="655665"/>
            <a:ext cx="4228088" cy="3730317"/>
          </a:xfrm>
        </p:spPr>
        <p:txBody>
          <a:bodyPr/>
          <a:lstStyle/>
          <a:p>
            <a:r>
              <a:rPr lang="en-US" dirty="0"/>
              <a:t>Exactly what it sounds like</a:t>
            </a:r>
          </a:p>
          <a:p>
            <a:r>
              <a:rPr lang="en-US" dirty="0"/>
              <a:t>Two core types</a:t>
            </a:r>
          </a:p>
          <a:p>
            <a:pPr lvl="1"/>
            <a:r>
              <a:rPr lang="en-US" dirty="0"/>
              <a:t>Node</a:t>
            </a:r>
          </a:p>
          <a:p>
            <a:pPr lvl="1"/>
            <a:r>
              <a:rPr lang="en-US" dirty="0"/>
              <a:t>Edge (link)</a:t>
            </a:r>
          </a:p>
          <a:p>
            <a:r>
              <a:rPr lang="en-US" dirty="0"/>
              <a:t>Nodes and Edges have</a:t>
            </a:r>
          </a:p>
          <a:p>
            <a:pPr lvl="1"/>
            <a:r>
              <a:rPr lang="en-US" dirty="0"/>
              <a:t>Label(s) = “Kind”</a:t>
            </a:r>
          </a:p>
          <a:p>
            <a:pPr lvl="1"/>
            <a:r>
              <a:rPr lang="en-US" dirty="0"/>
              <a:t>Properties  (free form)</a:t>
            </a:r>
          </a:p>
          <a:p>
            <a:r>
              <a:rPr lang="en-US" dirty="0"/>
              <a:t>Query is of the form</a:t>
            </a:r>
          </a:p>
          <a:p>
            <a:pPr lvl="1"/>
            <a:r>
              <a:rPr lang="en-US" dirty="0"/>
              <a:t>p1(n)-p2</a:t>
            </a:r>
            <a:r>
              <a:rPr lang="pt-BR" dirty="0"/>
              <a:t>(e)-p3(m)</a:t>
            </a:r>
          </a:p>
          <a:p>
            <a:pPr lvl="1"/>
            <a:r>
              <a:rPr lang="pt-BR" dirty="0" err="1"/>
              <a:t>n</a:t>
            </a:r>
            <a:r>
              <a:rPr lang="pt-BR" dirty="0"/>
              <a:t>, m are nodes; e </a:t>
            </a:r>
            <a:r>
              <a:rPr lang="pt-BR" dirty="0" err="1"/>
              <a:t>is</a:t>
            </a:r>
            <a:r>
              <a:rPr lang="pt-BR" dirty="0"/>
              <a:t> </a:t>
            </a:r>
            <a:r>
              <a:rPr lang="pt-BR" dirty="0" err="1"/>
              <a:t>an</a:t>
            </a:r>
            <a:r>
              <a:rPr lang="pt-BR" dirty="0"/>
              <a:t> </a:t>
            </a:r>
            <a:r>
              <a:rPr lang="pt-BR" dirty="0" err="1"/>
              <a:t>edge</a:t>
            </a:r>
            <a:endParaRPr lang="pt-BR" dirty="0"/>
          </a:p>
          <a:p>
            <a:pPr lvl="1"/>
            <a:r>
              <a:rPr lang="pt-BR" dirty="0"/>
              <a:t>p1, p2, p3 are </a:t>
            </a:r>
            <a:r>
              <a:rPr lang="pt-BR" dirty="0" err="1"/>
              <a:t>predicates</a:t>
            </a:r>
            <a:r>
              <a:rPr lang="pt-BR" dirty="0"/>
              <a:t> </a:t>
            </a:r>
            <a:r>
              <a:rPr lang="pt-BR" dirty="0" err="1"/>
              <a:t>on</a:t>
            </a:r>
            <a:r>
              <a:rPr lang="pt-BR" dirty="0"/>
              <a:t> </a:t>
            </a:r>
            <a:r>
              <a:rPr lang="pt-BR" dirty="0" err="1"/>
              <a:t>labels</a:t>
            </a:r>
            <a:endParaRPr lang="en-US" dirty="0"/>
          </a:p>
        </p:txBody>
      </p:sp>
      <p:pic>
        <p:nvPicPr>
          <p:cNvPr id="4" name="Picture 3"/>
          <p:cNvPicPr>
            <a:picLocks noChangeAspect="1"/>
          </p:cNvPicPr>
          <p:nvPr/>
        </p:nvPicPr>
        <p:blipFill>
          <a:blip r:embed="rId2"/>
          <a:stretch>
            <a:fillRect/>
          </a:stretch>
        </p:blipFill>
        <p:spPr>
          <a:xfrm>
            <a:off x="3792620" y="590550"/>
            <a:ext cx="5046580" cy="3571930"/>
          </a:xfrm>
          <a:prstGeom prst="rect">
            <a:avLst/>
          </a:prstGeom>
        </p:spPr>
      </p:pic>
      <p:sp>
        <p:nvSpPr>
          <p:cNvPr id="5" name="TextBox 4">
            <a:extLst>
              <a:ext uri="{FF2B5EF4-FFF2-40B4-BE49-F238E27FC236}">
                <a16:creationId xmlns:a16="http://schemas.microsoft.com/office/drawing/2014/main" id="{95C39CE2-F9CE-B749-9CE6-3EBCC5220A2C}"/>
              </a:ext>
            </a:extLst>
          </p:cNvPr>
          <p:cNvSpPr txBox="1"/>
          <p:nvPr/>
        </p:nvSpPr>
        <p:spPr>
          <a:xfrm>
            <a:off x="4368573" y="819150"/>
            <a:ext cx="1027845"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N-&gt;R-&gt;M</a:t>
            </a:r>
          </a:p>
        </p:txBody>
      </p:sp>
    </p:spTree>
    <p:extLst>
      <p:ext uri="{BB962C8B-B14F-4D97-AF65-F5344CB8AC3E}">
        <p14:creationId xmlns:p14="http://schemas.microsoft.com/office/powerpoint/2010/main" val="471427791"/>
      </p:ext>
    </p:extLst>
  </p:cSld>
  <p:clrMapOvr>
    <a:masterClrMapping/>
  </p:clrMapOvr>
  <p:transition spd="med">
    <p:wipe dir="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7150"/>
            <a:ext cx="8279946" cy="387798"/>
          </a:xfrm>
        </p:spPr>
        <p:txBody>
          <a:bodyPr/>
          <a:lstStyle/>
          <a:p>
            <a:pPr algn="l"/>
            <a:r>
              <a:rPr lang="en-US" dirty="0">
                <a:solidFill>
                  <a:schemeClr val="bg1"/>
                </a:solidFill>
              </a:rPr>
              <a:t>Neo4J Graph Query</a:t>
            </a:r>
          </a:p>
        </p:txBody>
      </p:sp>
      <p:pic>
        <p:nvPicPr>
          <p:cNvPr id="3" name="Picture 2"/>
          <p:cNvPicPr>
            <a:picLocks noChangeAspect="1"/>
          </p:cNvPicPr>
          <p:nvPr/>
        </p:nvPicPr>
        <p:blipFill>
          <a:blip r:embed="rId2"/>
          <a:stretch>
            <a:fillRect/>
          </a:stretch>
        </p:blipFill>
        <p:spPr>
          <a:xfrm>
            <a:off x="838200" y="493121"/>
            <a:ext cx="6959150" cy="4157257"/>
          </a:xfrm>
          <a:prstGeom prst="rect">
            <a:avLst/>
          </a:prstGeom>
        </p:spPr>
      </p:pic>
    </p:spTree>
    <p:extLst>
      <p:ext uri="{BB962C8B-B14F-4D97-AF65-F5344CB8AC3E}">
        <p14:creationId xmlns:p14="http://schemas.microsoft.com/office/powerpoint/2010/main" val="2636045979"/>
      </p:ext>
    </p:extLst>
  </p:cSld>
  <p:clrMapOvr>
    <a:masterClrMapping/>
  </p:clrMapOvr>
  <p:transition spd="med">
    <p:wipe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79946" cy="387798"/>
          </a:xfrm>
        </p:spPr>
        <p:txBody>
          <a:bodyPr/>
          <a:lstStyle/>
          <a:p>
            <a:r>
              <a:rPr lang="en-US" dirty="0">
                <a:solidFill>
                  <a:schemeClr val="bg1"/>
                </a:solidFill>
              </a:rPr>
              <a:t>Why Graph Databases?</a:t>
            </a:r>
            <a:endParaRPr lang="en-US" sz="1400" dirty="0">
              <a:solidFill>
                <a:schemeClr val="bg1"/>
              </a:solidFill>
            </a:endParaRPr>
          </a:p>
        </p:txBody>
      </p:sp>
      <p:pic>
        <p:nvPicPr>
          <p:cNvPr id="4" name="Picture 3"/>
          <p:cNvPicPr>
            <a:picLocks noChangeAspect="1"/>
          </p:cNvPicPr>
          <p:nvPr/>
        </p:nvPicPr>
        <p:blipFill>
          <a:blip r:embed="rId2"/>
          <a:stretch>
            <a:fillRect/>
          </a:stretch>
        </p:blipFill>
        <p:spPr>
          <a:xfrm>
            <a:off x="685800" y="599225"/>
            <a:ext cx="7151298" cy="3945049"/>
          </a:xfrm>
          <a:prstGeom prst="rect">
            <a:avLst/>
          </a:prstGeom>
        </p:spPr>
      </p:pic>
    </p:spTree>
    <p:extLst>
      <p:ext uri="{BB962C8B-B14F-4D97-AF65-F5344CB8AC3E}">
        <p14:creationId xmlns:p14="http://schemas.microsoft.com/office/powerpoint/2010/main" val="879866942"/>
      </p:ext>
    </p:extLst>
  </p:cSld>
  <p:clrMapOvr>
    <a:masterClrMapping/>
  </p:clrMapOvr>
  <p:transition spd="med">
    <p:wipe dir="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48574" y="3545457"/>
            <a:ext cx="8267140" cy="987039"/>
          </a:xfrm>
        </p:spPr>
        <p:txBody>
          <a:bodyPr/>
          <a:lstStyle/>
          <a:p>
            <a:pPr marL="0" indent="0">
              <a:buNone/>
            </a:pPr>
            <a:r>
              <a:rPr lang="en-US" dirty="0"/>
              <a:t>Graph databases are</a:t>
            </a:r>
          </a:p>
          <a:p>
            <a:pPr lvl="1"/>
            <a:r>
              <a:rPr lang="en-US" dirty="0"/>
              <a:t>Extremely fast for some queries and data models.</a:t>
            </a:r>
          </a:p>
          <a:p>
            <a:pPr lvl="1"/>
            <a:r>
              <a:rPr lang="en-US" dirty="0"/>
              <a:t>Implement a language that vastly simplifies writing queries.</a:t>
            </a:r>
          </a:p>
        </p:txBody>
      </p:sp>
      <p:pic>
        <p:nvPicPr>
          <p:cNvPr id="4" name="Picture 3"/>
          <p:cNvPicPr>
            <a:picLocks noChangeAspect="1"/>
          </p:cNvPicPr>
          <p:nvPr/>
        </p:nvPicPr>
        <p:blipFill>
          <a:blip r:embed="rId2"/>
          <a:stretch>
            <a:fillRect/>
          </a:stretch>
        </p:blipFill>
        <p:spPr>
          <a:xfrm>
            <a:off x="1143000" y="159875"/>
            <a:ext cx="6556075" cy="3364386"/>
          </a:xfrm>
          <a:prstGeom prst="rect">
            <a:avLst/>
          </a:prstGeom>
        </p:spPr>
      </p:pic>
    </p:spTree>
    <p:extLst>
      <p:ext uri="{BB962C8B-B14F-4D97-AF65-F5344CB8AC3E}">
        <p14:creationId xmlns:p14="http://schemas.microsoft.com/office/powerpoint/2010/main" val="3545820152"/>
      </p:ext>
    </p:extLst>
  </p:cSld>
  <p:clrMapOvr>
    <a:masterClrMapping/>
  </p:clrMapOvr>
  <p:transition spd="med">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marL="0" indent="0">
              <a:lnSpc>
                <a:spcPct val="120000"/>
              </a:lnSpc>
              <a:spcBef>
                <a:spcPts val="0"/>
              </a:spcBef>
              <a:spcAft>
                <a:spcPts val="200"/>
              </a:spcAft>
              <a:buNone/>
            </a:pPr>
            <a:r>
              <a:rPr lang="en-US" sz="1400" dirty="0"/>
              <a:t>A </a:t>
            </a:r>
            <a:r>
              <a:rPr lang="en-US" sz="1400" i="1" dirty="0"/>
              <a:t>transaction</a:t>
            </a:r>
            <a:r>
              <a:rPr lang="en-US" sz="1400" dirty="0"/>
              <a:t> is a very small unit of a program and it may contain several low-level tasks. A transaction in a database system must maintain </a:t>
            </a:r>
            <a:r>
              <a:rPr lang="en-US" sz="1400" b="1" dirty="0"/>
              <a:t>A</a:t>
            </a:r>
            <a:r>
              <a:rPr lang="en-US" sz="1400" dirty="0"/>
              <a:t>tomicity, </a:t>
            </a:r>
            <a:r>
              <a:rPr lang="en-US" sz="1400" b="1" dirty="0"/>
              <a:t>C</a:t>
            </a:r>
            <a:r>
              <a:rPr lang="en-US" sz="1400" dirty="0"/>
              <a:t>onsistency, </a:t>
            </a:r>
            <a:r>
              <a:rPr lang="en-US" sz="1400" b="1" dirty="0"/>
              <a:t>I</a:t>
            </a:r>
            <a:r>
              <a:rPr lang="en-US" sz="1400" dirty="0"/>
              <a:t>solation, and </a:t>
            </a:r>
            <a:r>
              <a:rPr lang="en-US" sz="1400" b="1" dirty="0"/>
              <a:t>D</a:t>
            </a:r>
            <a:r>
              <a:rPr lang="en-US" sz="1400" dirty="0"/>
              <a:t>urability − commonly known as ACID properties − in order to ensure accuracy, completeness, and data integrity.</a:t>
            </a:r>
          </a:p>
          <a:p>
            <a:pPr>
              <a:lnSpc>
                <a:spcPct val="120000"/>
              </a:lnSpc>
              <a:spcBef>
                <a:spcPts val="0"/>
              </a:spcBef>
              <a:spcAft>
                <a:spcPts val="200"/>
              </a:spcAft>
            </a:pPr>
            <a:r>
              <a:rPr lang="en-US" sz="1200" b="1" dirty="0"/>
              <a:t>Atomicity</a:t>
            </a:r>
            <a:r>
              <a:rPr lang="en-US" sz="1200" dirty="0"/>
              <a:t> − This property states that a transaction must be treated as an atomic unit, that is, either all of its operations are executed or none. There must be no state in a database where a transaction is left partially completed. States should be defined either before the execution of the transaction or after the execution/abortion/failure of the transaction.</a:t>
            </a:r>
          </a:p>
          <a:p>
            <a:pPr>
              <a:lnSpc>
                <a:spcPct val="120000"/>
              </a:lnSpc>
              <a:spcBef>
                <a:spcPts val="0"/>
              </a:spcBef>
              <a:spcAft>
                <a:spcPts val="200"/>
              </a:spcAft>
            </a:pPr>
            <a:r>
              <a:rPr lang="en-US" sz="1200" b="1" dirty="0"/>
              <a:t>Consistency</a:t>
            </a:r>
            <a:r>
              <a:rPr lang="en-US" sz="1200" dirty="0"/>
              <a:t> − The database must remain in a consistent state after any transaction. No transaction should have any adverse effect on the data residing in the database. If the database was in a consistent state before the execution of a transaction, it must remain consistent after the execution of the transaction as well.</a:t>
            </a:r>
          </a:p>
          <a:p>
            <a:pPr>
              <a:lnSpc>
                <a:spcPct val="120000"/>
              </a:lnSpc>
              <a:spcBef>
                <a:spcPts val="0"/>
              </a:spcBef>
              <a:spcAft>
                <a:spcPts val="200"/>
              </a:spcAft>
            </a:pPr>
            <a:r>
              <a:rPr lang="en-US" sz="1200" b="1" dirty="0"/>
              <a:t>Durability</a:t>
            </a:r>
            <a:r>
              <a:rPr lang="en-US" sz="1200" dirty="0"/>
              <a:t> − The database should be durable enough to hold all its latest updates even if the system fails or restarts. If a transaction updates a chunk of data in a database and commits, then the database will hold the modified data. If a transaction commits but the system fails before the data could be written on to the disk, then that data will be updated once the system springs back into action.</a:t>
            </a:r>
          </a:p>
          <a:p>
            <a:pPr>
              <a:lnSpc>
                <a:spcPct val="120000"/>
              </a:lnSpc>
              <a:spcBef>
                <a:spcPts val="0"/>
              </a:spcBef>
              <a:spcAft>
                <a:spcPts val="200"/>
              </a:spcAft>
            </a:pPr>
            <a:r>
              <a:rPr lang="en-US" sz="1200" b="1" dirty="0"/>
              <a:t>Isolation</a:t>
            </a:r>
            <a:r>
              <a:rPr lang="en-US" sz="1200" dirty="0"/>
              <a:t> − In a database system where more than one transaction are being executed simultaneously and in parallel, the property of isolation states that all the transactions will be carried out and executed as if it is the only transaction in the system. No transaction will affect the existence of any other transaction.</a:t>
            </a:r>
          </a:p>
          <a:p>
            <a:pPr>
              <a:lnSpc>
                <a:spcPct val="120000"/>
              </a:lnSpc>
              <a:spcBef>
                <a:spcPts val="0"/>
              </a:spcBef>
              <a:spcAft>
                <a:spcPts val="200"/>
              </a:spcAft>
            </a:pPr>
            <a:endParaRPr lang="en-US" sz="1050" dirty="0"/>
          </a:p>
        </p:txBody>
      </p:sp>
      <p:sp>
        <p:nvSpPr>
          <p:cNvPr id="2" name="Title 1"/>
          <p:cNvSpPr>
            <a:spLocks noGrp="1"/>
          </p:cNvSpPr>
          <p:nvPr>
            <p:ph type="title"/>
          </p:nvPr>
        </p:nvSpPr>
        <p:spPr/>
        <p:txBody>
          <a:bodyPr/>
          <a:lstStyle/>
          <a:p>
            <a:r>
              <a:rPr lang="en-US" sz="2400" dirty="0"/>
              <a:t>ACID Properties </a:t>
            </a:r>
            <a:r>
              <a:rPr lang="en-US" sz="1600" dirty="0"/>
              <a:t>(</a:t>
            </a:r>
            <a:r>
              <a:rPr lang="en-US" sz="1600" dirty="0" err="1"/>
              <a:t>httpwww.tutorialspoint.com</a:t>
            </a:r>
            <a:r>
              <a:rPr lang="en-US" sz="1600" dirty="0"/>
              <a:t>/</a:t>
            </a:r>
            <a:r>
              <a:rPr lang="en-US" sz="1600" dirty="0" err="1"/>
              <a:t>dbms</a:t>
            </a:r>
            <a:r>
              <a:rPr lang="en-US" sz="1600" dirty="0"/>
              <a:t>/</a:t>
            </a:r>
            <a:r>
              <a:rPr lang="en-US" sz="1600" dirty="0" err="1"/>
              <a:t>dbms_transaction.htm</a:t>
            </a:r>
            <a:r>
              <a:rPr lang="en-US" sz="1600" dirty="0"/>
              <a:t>)</a:t>
            </a:r>
          </a:p>
        </p:txBody>
      </p:sp>
    </p:spTree>
    <p:extLst>
      <p:ext uri="{BB962C8B-B14F-4D97-AF65-F5344CB8AC3E}">
        <p14:creationId xmlns:p14="http://schemas.microsoft.com/office/powerpoint/2010/main" val="18862863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2256" y="101953"/>
            <a:ext cx="6806691" cy="4469188"/>
          </a:xfrm>
          <a:prstGeom prst="rect">
            <a:avLst/>
          </a:prstGeom>
        </p:spPr>
      </p:pic>
    </p:spTree>
    <p:extLst>
      <p:ext uri="{BB962C8B-B14F-4D97-AF65-F5344CB8AC3E}">
        <p14:creationId xmlns:p14="http://schemas.microsoft.com/office/powerpoint/2010/main" val="35210021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71600" y="133350"/>
            <a:ext cx="6191907" cy="4386954"/>
          </a:xfrm>
          <a:prstGeom prst="rect">
            <a:avLst/>
          </a:prstGeom>
        </p:spPr>
      </p:pic>
    </p:spTree>
    <p:extLst>
      <p:ext uri="{BB962C8B-B14F-4D97-AF65-F5344CB8AC3E}">
        <p14:creationId xmlns:p14="http://schemas.microsoft.com/office/powerpoint/2010/main" val="15363942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69675" y="135972"/>
            <a:ext cx="6006427" cy="4343293"/>
          </a:xfrm>
          <a:prstGeom prst="rect">
            <a:avLst/>
          </a:prstGeom>
        </p:spPr>
      </p:pic>
    </p:spTree>
    <p:extLst>
      <p:ext uri="{BB962C8B-B14F-4D97-AF65-F5344CB8AC3E}">
        <p14:creationId xmlns:p14="http://schemas.microsoft.com/office/powerpoint/2010/main" val="36939037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42203" y="158078"/>
            <a:ext cx="5854251" cy="4502341"/>
          </a:xfrm>
          <a:prstGeom prst="rect">
            <a:avLst/>
          </a:prstGeom>
        </p:spPr>
      </p:pic>
    </p:spTree>
    <p:extLst>
      <p:ext uri="{BB962C8B-B14F-4D97-AF65-F5344CB8AC3E}">
        <p14:creationId xmlns:p14="http://schemas.microsoft.com/office/powerpoint/2010/main" val="19220825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92369" y="156319"/>
            <a:ext cx="5514410" cy="4245310"/>
          </a:xfrm>
          <a:prstGeom prst="rect">
            <a:avLst/>
          </a:prstGeom>
        </p:spPr>
      </p:pic>
    </p:spTree>
    <p:extLst>
      <p:ext uri="{BB962C8B-B14F-4D97-AF65-F5344CB8AC3E}">
        <p14:creationId xmlns:p14="http://schemas.microsoft.com/office/powerpoint/2010/main" val="29056409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79946" cy="387798"/>
          </a:xfrm>
        </p:spPr>
        <p:txBody>
          <a:bodyPr/>
          <a:lstStyle/>
          <a:p>
            <a:r>
              <a:rPr lang="en-US" dirty="0">
                <a:solidFill>
                  <a:schemeClr val="bg1"/>
                </a:solidFill>
              </a:rPr>
              <a:t>A Graph Database (Sample)</a:t>
            </a:r>
          </a:p>
        </p:txBody>
      </p:sp>
      <p:pic>
        <p:nvPicPr>
          <p:cNvPr id="3" name="Picture 2"/>
          <p:cNvPicPr>
            <a:picLocks noChangeAspect="1"/>
          </p:cNvPicPr>
          <p:nvPr/>
        </p:nvPicPr>
        <p:blipFill>
          <a:blip r:embed="rId2"/>
          <a:stretch>
            <a:fillRect/>
          </a:stretch>
        </p:blipFill>
        <p:spPr>
          <a:xfrm>
            <a:off x="1018055" y="514350"/>
            <a:ext cx="7107889" cy="4051949"/>
          </a:xfrm>
          <a:prstGeom prst="rect">
            <a:avLst/>
          </a:prstGeom>
        </p:spPr>
      </p:pic>
    </p:spTree>
    <p:extLst>
      <p:ext uri="{BB962C8B-B14F-4D97-AF65-F5344CB8AC3E}">
        <p14:creationId xmlns:p14="http://schemas.microsoft.com/office/powerpoint/2010/main" val="1595457308"/>
      </p:ext>
    </p:extLst>
  </p:cSld>
  <p:clrMapOvr>
    <a:masterClrMapping/>
  </p:clrMapOvr>
  <p:transition spd="med">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027" y="0"/>
            <a:ext cx="8279946" cy="387798"/>
          </a:xfrm>
        </p:spPr>
        <p:txBody>
          <a:bodyPr/>
          <a:lstStyle/>
          <a:p>
            <a:pPr algn="l"/>
            <a:r>
              <a:rPr lang="en-US" dirty="0">
                <a:solidFill>
                  <a:schemeClr val="bg1"/>
                </a:solidFill>
              </a:rPr>
              <a:t>Neo4J Graph Query</a:t>
            </a:r>
          </a:p>
        </p:txBody>
      </p:sp>
      <p:pic>
        <p:nvPicPr>
          <p:cNvPr id="3" name="Picture 2"/>
          <p:cNvPicPr>
            <a:picLocks noChangeAspect="1"/>
          </p:cNvPicPr>
          <p:nvPr/>
        </p:nvPicPr>
        <p:blipFill>
          <a:blip r:embed="rId2"/>
          <a:stretch>
            <a:fillRect/>
          </a:stretch>
        </p:blipFill>
        <p:spPr>
          <a:xfrm>
            <a:off x="685800" y="495972"/>
            <a:ext cx="6959150" cy="4157257"/>
          </a:xfrm>
          <a:prstGeom prst="rect">
            <a:avLst/>
          </a:prstGeom>
        </p:spPr>
      </p:pic>
      <p:sp>
        <p:nvSpPr>
          <p:cNvPr id="4" name="TextBox 3"/>
          <p:cNvSpPr txBox="1"/>
          <p:nvPr/>
        </p:nvSpPr>
        <p:spPr>
          <a:xfrm>
            <a:off x="4605270" y="108174"/>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ＭＳ Ｐゴシック" charset="-128"/>
                <a:cs typeface="+mn-cs"/>
              </a:rPr>
              <a:t>Who acted in which movies?</a:t>
            </a:r>
          </a:p>
        </p:txBody>
      </p:sp>
    </p:spTree>
    <p:extLst>
      <p:ext uri="{BB962C8B-B14F-4D97-AF65-F5344CB8AC3E}">
        <p14:creationId xmlns:p14="http://schemas.microsoft.com/office/powerpoint/2010/main" val="1300205778"/>
      </p:ext>
    </p:extLst>
  </p:cSld>
  <p:clrMapOvr>
    <a:masterClrMapping/>
  </p:clrMapOvr>
  <p:transition spd="med">
    <p:wipe dir="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7150"/>
            <a:ext cx="8279946" cy="387798"/>
          </a:xfrm>
        </p:spPr>
        <p:txBody>
          <a:bodyPr/>
          <a:lstStyle/>
          <a:p>
            <a:r>
              <a:rPr lang="en-US" dirty="0">
                <a:solidFill>
                  <a:schemeClr val="bg1"/>
                </a:solidFill>
              </a:rPr>
              <a:t>Big Deal. That is just a JOIN.</a:t>
            </a:r>
          </a:p>
        </p:txBody>
      </p:sp>
      <p:sp>
        <p:nvSpPr>
          <p:cNvPr id="3" name="Content Placeholder 2"/>
          <p:cNvSpPr>
            <a:spLocks noGrp="1"/>
          </p:cNvSpPr>
          <p:nvPr>
            <p:ph sz="half" idx="1"/>
          </p:nvPr>
        </p:nvSpPr>
        <p:spPr>
          <a:xfrm>
            <a:off x="438430" y="574956"/>
            <a:ext cx="8267140" cy="1492371"/>
          </a:xfrm>
        </p:spPr>
        <p:txBody>
          <a:bodyPr/>
          <a:lstStyle/>
          <a:p>
            <a:r>
              <a:rPr lang="en-US" dirty="0"/>
              <a:t>Yup. But that is simple.</a:t>
            </a:r>
          </a:p>
          <a:p>
            <a:r>
              <a:rPr lang="en-US" dirty="0"/>
              <a:t>Try writing the queries below in SQL.</a:t>
            </a:r>
          </a:p>
        </p:txBody>
      </p:sp>
      <p:pic>
        <p:nvPicPr>
          <p:cNvPr id="4" name="Picture 3"/>
          <p:cNvPicPr>
            <a:picLocks noChangeAspect="1"/>
          </p:cNvPicPr>
          <p:nvPr/>
        </p:nvPicPr>
        <p:blipFill>
          <a:blip r:embed="rId2"/>
          <a:stretch>
            <a:fillRect/>
          </a:stretch>
        </p:blipFill>
        <p:spPr>
          <a:xfrm>
            <a:off x="101373" y="1657350"/>
            <a:ext cx="8686800" cy="2113613"/>
          </a:xfrm>
          <a:prstGeom prst="rect">
            <a:avLst/>
          </a:prstGeom>
        </p:spPr>
      </p:pic>
    </p:spTree>
    <p:extLst>
      <p:ext uri="{BB962C8B-B14F-4D97-AF65-F5344CB8AC3E}">
        <p14:creationId xmlns:p14="http://schemas.microsoft.com/office/powerpoint/2010/main" val="1184801042"/>
      </p:ext>
    </p:extLst>
  </p:cSld>
  <p:clrMapOvr>
    <a:masterClrMapping/>
  </p:clrMapOvr>
  <p:transition spd="med">
    <p:wipe dir="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5674" y="514350"/>
            <a:ext cx="8398198" cy="3864962"/>
          </a:xfrm>
          <a:prstGeom prst="rect">
            <a:avLst/>
          </a:prstGeom>
        </p:spPr>
      </p:pic>
      <p:sp>
        <p:nvSpPr>
          <p:cNvPr id="3" name="Title 2"/>
          <p:cNvSpPr>
            <a:spLocks noGrp="1"/>
          </p:cNvSpPr>
          <p:nvPr>
            <p:ph type="title"/>
          </p:nvPr>
        </p:nvSpPr>
        <p:spPr>
          <a:xfrm>
            <a:off x="363926" y="0"/>
            <a:ext cx="8279946" cy="387798"/>
          </a:xfrm>
        </p:spPr>
        <p:txBody>
          <a:bodyPr/>
          <a:lstStyle/>
          <a:p>
            <a:r>
              <a:rPr lang="en-US" dirty="0">
                <a:solidFill>
                  <a:schemeClr val="bg1"/>
                </a:solidFill>
              </a:rPr>
              <a:t>Recommend</a:t>
            </a:r>
          </a:p>
        </p:txBody>
      </p:sp>
    </p:spTree>
    <p:extLst>
      <p:ext uri="{BB962C8B-B14F-4D97-AF65-F5344CB8AC3E}">
        <p14:creationId xmlns:p14="http://schemas.microsoft.com/office/powerpoint/2010/main" val="418349361"/>
      </p:ext>
    </p:extLst>
  </p:cSld>
  <p:clrMapOvr>
    <a:masterClrMapping/>
  </p:clrMapOvr>
  <p:transition spd="med">
    <p:wipe dir="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5223" y="57150"/>
            <a:ext cx="7953554" cy="4431733"/>
          </a:xfrm>
          <a:prstGeom prst="rect">
            <a:avLst/>
          </a:prstGeom>
        </p:spPr>
      </p:pic>
      <p:sp>
        <p:nvSpPr>
          <p:cNvPr id="3" name="TextBox 2"/>
          <p:cNvSpPr txBox="1"/>
          <p:nvPr/>
        </p:nvSpPr>
        <p:spPr>
          <a:xfrm>
            <a:off x="6625087" y="1992702"/>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Which actors have</a:t>
            </a:r>
            <a:b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worked with both</a:t>
            </a:r>
            <a:b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Tom Hanks and</a:t>
            </a:r>
          </a:p>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Tom Cruise?</a:t>
            </a:r>
          </a:p>
        </p:txBody>
      </p:sp>
    </p:spTree>
    <p:extLst>
      <p:ext uri="{BB962C8B-B14F-4D97-AF65-F5344CB8AC3E}">
        <p14:creationId xmlns:p14="http://schemas.microsoft.com/office/powerpoint/2010/main" val="843912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Transaction Concept</a:t>
            </a:r>
          </a:p>
        </p:txBody>
      </p:sp>
      <p:sp>
        <p:nvSpPr>
          <p:cNvPr id="6147" name="Rectangle 3"/>
          <p:cNvSpPr>
            <a:spLocks noGrp="1" noChangeArrowheads="1"/>
          </p:cNvSpPr>
          <p:nvPr>
            <p:ph idx="1"/>
          </p:nvPr>
        </p:nvSpPr>
        <p:spPr>
          <a:xfrm>
            <a:off x="3048000" y="742950"/>
            <a:ext cx="5845946" cy="4025979"/>
          </a:xfrm>
        </p:spPr>
        <p:txBody>
          <a:bodyPr/>
          <a:lstStyle/>
          <a:p>
            <a:r>
              <a:rPr lang="en-US" altLang="en-US" dirty="0"/>
              <a:t>A </a:t>
            </a:r>
            <a:r>
              <a:rPr lang="en-US" altLang="en-US" b="1" dirty="0">
                <a:solidFill>
                  <a:srgbClr val="000099"/>
                </a:solidFill>
              </a:rPr>
              <a:t>transaction</a:t>
            </a:r>
            <a:r>
              <a:rPr lang="en-US" altLang="en-US" i="1" dirty="0"/>
              <a:t> </a:t>
            </a:r>
            <a:r>
              <a:rPr lang="en-US" altLang="en-US" dirty="0"/>
              <a:t>is a </a:t>
            </a:r>
            <a:r>
              <a:rPr lang="en-US" altLang="en-US" i="1" dirty="0"/>
              <a:t>unit </a:t>
            </a:r>
            <a:r>
              <a:rPr lang="en-US" altLang="en-US" dirty="0"/>
              <a:t>of program execution that accesses and  possibly updates various data items.</a:t>
            </a:r>
          </a:p>
          <a:p>
            <a:r>
              <a:rPr lang="en-US" altLang="en-US" dirty="0"/>
              <a:t>E.g., transaction to transfer $50 from account A to account B:</a:t>
            </a:r>
          </a:p>
          <a:p>
            <a:pPr lvl="1">
              <a:buFont typeface="Monotype Sorts" charset="2"/>
              <a:buNone/>
            </a:pPr>
            <a:r>
              <a:rPr lang="en-US" altLang="en-US" sz="1200" dirty="0"/>
              <a:t>BEGIN TRANSACTION {</a:t>
            </a:r>
          </a:p>
          <a:p>
            <a:pPr lvl="1">
              <a:buFont typeface="Monotype Sorts" charset="2"/>
              <a:buNone/>
            </a:pPr>
            <a:r>
              <a:rPr lang="en-US" altLang="en-US" sz="1200" dirty="0"/>
              <a:t>1.	</a:t>
            </a:r>
            <a:r>
              <a:rPr lang="en-US" altLang="en-US" sz="1200" b="1" dirty="0"/>
              <a:t>read</a:t>
            </a:r>
            <a:r>
              <a:rPr lang="en-US" altLang="en-US" sz="1200" dirty="0"/>
              <a:t>(</a:t>
            </a:r>
            <a:r>
              <a:rPr lang="en-US" altLang="en-US" sz="1200" i="1" dirty="0"/>
              <a:t>A</a:t>
            </a:r>
            <a:r>
              <a:rPr lang="en-US" altLang="en-US" sz="1200" dirty="0"/>
              <a:t>)</a:t>
            </a:r>
          </a:p>
          <a:p>
            <a:pPr lvl="1">
              <a:buFont typeface="Monotype Sorts" charset="2"/>
              <a:buNone/>
            </a:pPr>
            <a:r>
              <a:rPr lang="en-US" altLang="en-US" sz="1200" dirty="0"/>
              <a:t>2.	</a:t>
            </a:r>
            <a:r>
              <a:rPr lang="en-US" altLang="en-US" sz="1200" i="1" dirty="0"/>
              <a:t>A</a:t>
            </a:r>
            <a:r>
              <a:rPr lang="en-US" altLang="en-US" sz="1200" dirty="0"/>
              <a:t> := </a:t>
            </a:r>
            <a:r>
              <a:rPr lang="en-US" altLang="en-US" sz="1200" i="1" dirty="0"/>
              <a:t>A – </a:t>
            </a:r>
            <a:r>
              <a:rPr lang="en-US" altLang="en-US" sz="1200" dirty="0"/>
              <a:t>50</a:t>
            </a:r>
          </a:p>
          <a:p>
            <a:pPr marL="571500" lvl="1" indent="-228600">
              <a:buFont typeface="Monotype Sorts" charset="2"/>
              <a:buAutoNum type="arabicPeriod" startAt="3"/>
            </a:pPr>
            <a:r>
              <a:rPr lang="en-US" altLang="en-US" sz="1200" b="1" dirty="0"/>
              <a:t>write</a:t>
            </a:r>
            <a:r>
              <a:rPr lang="en-US" altLang="en-US" sz="1200" dirty="0"/>
              <a:t>(</a:t>
            </a:r>
            <a:r>
              <a:rPr lang="en-US" altLang="en-US" sz="1200" i="1" dirty="0"/>
              <a:t>A</a:t>
            </a:r>
            <a:r>
              <a:rPr lang="en-US" altLang="en-US" sz="1200" dirty="0"/>
              <a:t>)</a:t>
            </a:r>
          </a:p>
          <a:p>
            <a:pPr lvl="1">
              <a:buFont typeface="Monotype Sorts" charset="2"/>
              <a:buNone/>
            </a:pPr>
            <a:r>
              <a:rPr lang="en-US" altLang="en-US" sz="1200" dirty="0"/>
              <a:t>4.	</a:t>
            </a:r>
            <a:r>
              <a:rPr lang="en-US" altLang="en-US" sz="1200" b="1" dirty="0"/>
              <a:t>read</a:t>
            </a:r>
            <a:r>
              <a:rPr lang="en-US" altLang="en-US" sz="1200" dirty="0"/>
              <a:t>(</a:t>
            </a:r>
            <a:r>
              <a:rPr lang="en-US" altLang="en-US" sz="1200" i="1" dirty="0"/>
              <a:t>B</a:t>
            </a:r>
            <a:r>
              <a:rPr lang="en-US" altLang="en-US" sz="1200" dirty="0"/>
              <a:t>)</a:t>
            </a:r>
          </a:p>
          <a:p>
            <a:pPr lvl="1">
              <a:buFont typeface="Monotype Sorts" charset="2"/>
              <a:buNone/>
            </a:pPr>
            <a:r>
              <a:rPr lang="en-US" altLang="en-US" sz="1200" dirty="0"/>
              <a:t>5.	</a:t>
            </a:r>
            <a:r>
              <a:rPr lang="en-US" altLang="en-US" sz="1200" i="1" dirty="0"/>
              <a:t>B</a:t>
            </a:r>
            <a:r>
              <a:rPr lang="en-US" altLang="en-US" sz="1200" dirty="0"/>
              <a:t> := </a:t>
            </a:r>
            <a:r>
              <a:rPr lang="en-US" altLang="en-US" sz="1200" i="1" dirty="0"/>
              <a:t>B + </a:t>
            </a:r>
            <a:r>
              <a:rPr lang="en-US" altLang="en-US" sz="1200" dirty="0"/>
              <a:t>50</a:t>
            </a:r>
          </a:p>
          <a:p>
            <a:pPr marL="571500" lvl="1" indent="-228600">
              <a:buFont typeface="Monotype Sorts" charset="2"/>
              <a:buAutoNum type="arabicPeriod" startAt="6"/>
            </a:pPr>
            <a:r>
              <a:rPr lang="en-US" altLang="en-US" sz="1200" b="1" dirty="0"/>
              <a:t>write</a:t>
            </a:r>
            <a:r>
              <a:rPr lang="en-US" altLang="en-US" sz="1200" dirty="0"/>
              <a:t>(</a:t>
            </a:r>
            <a:r>
              <a:rPr lang="en-US" altLang="en-US" sz="1200" i="1" dirty="0"/>
              <a:t>B)</a:t>
            </a:r>
          </a:p>
          <a:p>
            <a:pPr marL="342900" lvl="1" indent="0">
              <a:buNone/>
            </a:pPr>
            <a:r>
              <a:rPr lang="en-US" altLang="en-US" sz="1200" i="1" dirty="0"/>
              <a:t>COMMIT or ROLLBACK }</a:t>
            </a:r>
            <a:endParaRPr lang="en-US" altLang="en-US" dirty="0"/>
          </a:p>
          <a:p>
            <a:r>
              <a:rPr lang="en-US" altLang="en-US" dirty="0"/>
              <a:t>Two main issues to deal with:</a:t>
            </a:r>
          </a:p>
          <a:p>
            <a:pPr lvl="1"/>
            <a:r>
              <a:rPr lang="en-US" altLang="en-US" dirty="0"/>
              <a:t>Failures of various kinds, such as hardware failures and system crashes</a:t>
            </a:r>
          </a:p>
          <a:p>
            <a:pPr lvl="1"/>
            <a:r>
              <a:rPr lang="en-US" altLang="en-US" dirty="0"/>
              <a:t>Concurrent execution of multiple transactions</a:t>
            </a:r>
          </a:p>
        </p:txBody>
      </p:sp>
      <p:sp>
        <p:nvSpPr>
          <p:cNvPr id="3" name="Rectangle 2">
            <a:extLst>
              <a:ext uri="{FF2B5EF4-FFF2-40B4-BE49-F238E27FC236}">
                <a16:creationId xmlns:a16="http://schemas.microsoft.com/office/drawing/2014/main" id="{00E689A5-7648-1A4E-80DB-95410A690BE5}"/>
              </a:ext>
            </a:extLst>
          </p:cNvPr>
          <p:cNvSpPr/>
          <p:nvPr/>
        </p:nvSpPr>
        <p:spPr>
          <a:xfrm>
            <a:off x="-228600" y="1524832"/>
            <a:ext cx="2819400" cy="2462213"/>
          </a:xfrm>
          <a:prstGeom prst="rect">
            <a:avLst/>
          </a:prstGeom>
        </p:spPr>
        <p:txBody>
          <a:bodyPr wrap="square">
            <a:spAutoFit/>
          </a:bodyPr>
          <a:lstStyle/>
          <a:p>
            <a:pPr marL="457200" marR="0" lvl="1" indent="0" algn="l" defTabSz="457200" rtl="0" eaLnBrk="1" fontAlgn="base" latinLnBrk="0" hangingPunct="1">
              <a:lnSpc>
                <a:spcPct val="100000"/>
              </a:lnSpc>
              <a:spcBef>
                <a:spcPct val="0"/>
              </a:spcBef>
              <a:spcAft>
                <a:spcPct val="0"/>
              </a:spcAft>
              <a:buClrTx/>
              <a:buSzTx/>
              <a:buFont typeface="Monotype Sorts" charset="2"/>
              <a:buNone/>
              <a:tabLst/>
              <a:defRPr/>
            </a:pP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BEGIN TRANSACTION {</a:t>
            </a:r>
          </a:p>
          <a:p>
            <a:pPr marL="457200" marR="0" lvl="1" indent="0" algn="l" defTabSz="457200" rtl="0" eaLnBrk="1" fontAlgn="base" latinLnBrk="0" hangingPunct="1">
              <a:lnSpc>
                <a:spcPct val="100000"/>
              </a:lnSpc>
              <a:spcBef>
                <a:spcPct val="0"/>
              </a:spcBef>
              <a:spcAft>
                <a:spcPct val="0"/>
              </a:spcAft>
              <a:buClrTx/>
              <a:buSzTx/>
              <a:buFont typeface="Monotype Sorts" charset="2"/>
              <a:buNone/>
              <a:tabLst/>
              <a:defRPr/>
            </a:pP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1.	</a:t>
            </a:r>
            <a:r>
              <a:rPr kumimoji="0" lang="en-US" altLang="en-US" sz="1800" b="1" i="0" u="none" strike="noStrike" kern="1200" cap="none" spc="0" normalizeH="0" baseline="0" noProof="0" dirty="0">
                <a:ln>
                  <a:noFill/>
                </a:ln>
                <a:solidFill>
                  <a:srgbClr val="000000"/>
                </a:solidFill>
                <a:effectLst/>
                <a:uLnTx/>
                <a:uFillTx/>
                <a:latin typeface="Calibri" charset="0"/>
                <a:ea typeface="ＭＳ Ｐゴシック" charset="-128"/>
                <a:cs typeface="+mn-cs"/>
              </a:rPr>
              <a:t>read</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A</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p>
          <a:p>
            <a:pPr marL="457200" marR="0" lvl="1" indent="0" algn="l" defTabSz="457200" rtl="0" eaLnBrk="1" fontAlgn="base" latinLnBrk="0" hangingPunct="1">
              <a:lnSpc>
                <a:spcPct val="100000"/>
              </a:lnSpc>
              <a:spcBef>
                <a:spcPct val="0"/>
              </a:spcBef>
              <a:spcAft>
                <a:spcPct val="0"/>
              </a:spcAft>
              <a:buClrTx/>
              <a:buSzTx/>
              <a:buFont typeface="Monotype Sorts" charset="2"/>
              <a:buNone/>
              <a:tabLst/>
              <a:defRPr/>
            </a:pP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2.	</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A</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 </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A – </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50</a:t>
            </a:r>
          </a:p>
          <a:p>
            <a:pPr marL="571500" marR="0" lvl="1" indent="-228600" algn="l" defTabSz="457200" rtl="0" eaLnBrk="1" fontAlgn="base" latinLnBrk="0" hangingPunct="1">
              <a:lnSpc>
                <a:spcPct val="100000"/>
              </a:lnSpc>
              <a:spcBef>
                <a:spcPct val="0"/>
              </a:spcBef>
              <a:spcAft>
                <a:spcPct val="0"/>
              </a:spcAft>
              <a:buClrTx/>
              <a:buSzTx/>
              <a:buFont typeface="Monotype Sorts" charset="2"/>
              <a:buAutoNum type="arabicPeriod" startAt="3"/>
              <a:tabLst/>
              <a:defRPr/>
            </a:pPr>
            <a:r>
              <a:rPr kumimoji="0" lang="en-US" altLang="en-US" sz="1800" b="1" i="0" u="none" strike="noStrike" kern="1200" cap="none" spc="0" normalizeH="0" baseline="0" noProof="0" dirty="0">
                <a:ln>
                  <a:noFill/>
                </a:ln>
                <a:solidFill>
                  <a:srgbClr val="000000"/>
                </a:solidFill>
                <a:effectLst/>
                <a:uLnTx/>
                <a:uFillTx/>
                <a:latin typeface="Calibri" charset="0"/>
                <a:ea typeface="ＭＳ Ｐゴシック" charset="-128"/>
                <a:cs typeface="+mn-cs"/>
              </a:rPr>
              <a:t>write</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A</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p>
          <a:p>
            <a:pPr marL="457200" marR="0" lvl="1" indent="0" algn="l" defTabSz="457200" rtl="0" eaLnBrk="1" fontAlgn="base" latinLnBrk="0" hangingPunct="1">
              <a:lnSpc>
                <a:spcPct val="100000"/>
              </a:lnSpc>
              <a:spcBef>
                <a:spcPct val="0"/>
              </a:spcBef>
              <a:spcAft>
                <a:spcPct val="0"/>
              </a:spcAft>
              <a:buClrTx/>
              <a:buSzTx/>
              <a:buFont typeface="Monotype Sorts" charset="2"/>
              <a:buNone/>
              <a:tabLst/>
              <a:defRPr/>
            </a:pP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4.	</a:t>
            </a:r>
            <a:r>
              <a:rPr kumimoji="0" lang="en-US" altLang="en-US" sz="1800" b="1" i="0" u="none" strike="noStrike" kern="1200" cap="none" spc="0" normalizeH="0" baseline="0" noProof="0" dirty="0">
                <a:ln>
                  <a:noFill/>
                </a:ln>
                <a:solidFill>
                  <a:srgbClr val="000000"/>
                </a:solidFill>
                <a:effectLst/>
                <a:uLnTx/>
                <a:uFillTx/>
                <a:latin typeface="Calibri" charset="0"/>
                <a:ea typeface="ＭＳ Ｐゴシック" charset="-128"/>
                <a:cs typeface="+mn-cs"/>
              </a:rPr>
              <a:t>read</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B</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p>
          <a:p>
            <a:pPr marL="457200" marR="0" lvl="1" indent="0" algn="l" defTabSz="457200" rtl="0" eaLnBrk="1" fontAlgn="base" latinLnBrk="0" hangingPunct="1">
              <a:lnSpc>
                <a:spcPct val="100000"/>
              </a:lnSpc>
              <a:spcBef>
                <a:spcPct val="0"/>
              </a:spcBef>
              <a:spcAft>
                <a:spcPct val="0"/>
              </a:spcAft>
              <a:buClrTx/>
              <a:buSzTx/>
              <a:buFont typeface="Monotype Sorts" charset="2"/>
              <a:buNone/>
              <a:tabLst/>
              <a:defRPr/>
            </a:pP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5.	</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B</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 </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B + </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50</a:t>
            </a:r>
          </a:p>
          <a:p>
            <a:pPr marL="571500" marR="0" lvl="1" indent="-228600" algn="l" defTabSz="457200" rtl="0" eaLnBrk="1" fontAlgn="base" latinLnBrk="0" hangingPunct="1">
              <a:lnSpc>
                <a:spcPct val="100000"/>
              </a:lnSpc>
              <a:spcBef>
                <a:spcPct val="0"/>
              </a:spcBef>
              <a:spcAft>
                <a:spcPct val="0"/>
              </a:spcAft>
              <a:buClrTx/>
              <a:buSzTx/>
              <a:buFont typeface="Monotype Sorts" charset="2"/>
              <a:buAutoNum type="arabicPeriod" startAt="6"/>
              <a:tabLst/>
              <a:defRPr/>
            </a:pPr>
            <a:r>
              <a:rPr kumimoji="0" lang="en-US" altLang="en-US" sz="1800" b="1" i="0" u="none" strike="noStrike" kern="1200" cap="none" spc="0" normalizeH="0" baseline="0" noProof="0" dirty="0">
                <a:ln>
                  <a:noFill/>
                </a:ln>
                <a:solidFill>
                  <a:srgbClr val="000000"/>
                </a:solidFill>
                <a:effectLst/>
                <a:uLnTx/>
                <a:uFillTx/>
                <a:latin typeface="Calibri" charset="0"/>
                <a:ea typeface="ＭＳ Ｐゴシック" charset="-128"/>
                <a:cs typeface="+mn-cs"/>
              </a:rPr>
              <a:t>write</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B)</a:t>
            </a:r>
          </a:p>
          <a:p>
            <a:pPr marL="342900" marR="0" lvl="1" indent="0" algn="l" defTabSz="457200" rtl="0" eaLnBrk="1" fontAlgn="base" latinLnBrk="0" hangingPunct="1">
              <a:lnSpc>
                <a:spcPct val="100000"/>
              </a:lnSpc>
              <a:spcBef>
                <a:spcPct val="0"/>
              </a:spcBef>
              <a:spcAft>
                <a:spcPct val="0"/>
              </a:spcAft>
              <a:buClrTx/>
              <a:buSzTx/>
              <a:buFontTx/>
              <a:buNone/>
              <a:tabLst/>
              <a:defRPr/>
            </a:pP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COMMIT or ROLLBACK }</a:t>
            </a:r>
            <a:endParaRPr kumimoji="0" lang="en-US" altLang="en-US" sz="2800" b="0" i="0" u="none" strike="noStrike" kern="1200" cap="none" spc="0" normalizeH="0" baseline="0" noProof="0" dirty="0">
              <a:ln>
                <a:noFill/>
              </a:ln>
              <a:solidFill>
                <a:srgbClr val="00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8632233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4175" y="267420"/>
            <a:ext cx="5531709" cy="4306738"/>
          </a:xfrm>
          <a:prstGeom prst="rect">
            <a:avLst/>
          </a:prstGeom>
        </p:spPr>
      </p:pic>
      <p:pic>
        <p:nvPicPr>
          <p:cNvPr id="3" name="Picture 2"/>
          <p:cNvPicPr>
            <a:picLocks noChangeAspect="1"/>
          </p:cNvPicPr>
          <p:nvPr/>
        </p:nvPicPr>
        <p:blipFill>
          <a:blip r:embed="rId3"/>
          <a:stretch>
            <a:fillRect/>
          </a:stretch>
        </p:blipFill>
        <p:spPr>
          <a:xfrm>
            <a:off x="4796287" y="81748"/>
            <a:ext cx="4347713" cy="1571768"/>
          </a:xfrm>
          <a:prstGeom prst="rect">
            <a:avLst/>
          </a:prstGeom>
        </p:spPr>
      </p:pic>
      <p:cxnSp>
        <p:nvCxnSpPr>
          <p:cNvPr id="6" name="Elbow Connector 5"/>
          <p:cNvCxnSpPr/>
          <p:nvPr/>
        </p:nvCxnSpPr>
        <p:spPr>
          <a:xfrm rot="10800000" flipV="1">
            <a:off x="5477775" y="1216325"/>
            <a:ext cx="2777705" cy="1095554"/>
          </a:xfrm>
          <a:prstGeom prst="bentConnector3">
            <a:avLst>
              <a:gd name="adj1" fmla="val 0"/>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5279366" y="3117830"/>
            <a:ext cx="3340340" cy="1156798"/>
          </a:xfrm>
          <a:prstGeom prst="rect">
            <a:avLst/>
          </a:prstGeom>
        </p:spPr>
      </p:pic>
    </p:spTree>
    <p:extLst>
      <p:ext uri="{BB962C8B-B14F-4D97-AF65-F5344CB8AC3E}">
        <p14:creationId xmlns:p14="http://schemas.microsoft.com/office/powerpoint/2010/main" val="39058329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52980" y="1504950"/>
            <a:ext cx="7838040" cy="3045809"/>
          </a:xfrm>
          <a:prstGeom prst="rect">
            <a:avLst/>
          </a:prstGeom>
        </p:spPr>
      </p:pic>
      <p:pic>
        <p:nvPicPr>
          <p:cNvPr id="3" name="Picture 2"/>
          <p:cNvPicPr>
            <a:picLocks noChangeAspect="1"/>
          </p:cNvPicPr>
          <p:nvPr/>
        </p:nvPicPr>
        <p:blipFill>
          <a:blip r:embed="rId3"/>
          <a:stretch>
            <a:fillRect/>
          </a:stretch>
        </p:blipFill>
        <p:spPr>
          <a:xfrm>
            <a:off x="152400" y="224222"/>
            <a:ext cx="1100251" cy="1375314"/>
          </a:xfrm>
          <a:prstGeom prst="rect">
            <a:avLst/>
          </a:prstGeom>
        </p:spPr>
      </p:pic>
      <p:pic>
        <p:nvPicPr>
          <p:cNvPr id="4" name="Picture 3"/>
          <p:cNvPicPr>
            <a:picLocks noChangeAspect="1"/>
          </p:cNvPicPr>
          <p:nvPr/>
        </p:nvPicPr>
        <p:blipFill>
          <a:blip r:embed="rId4"/>
          <a:stretch>
            <a:fillRect/>
          </a:stretch>
        </p:blipFill>
        <p:spPr>
          <a:xfrm>
            <a:off x="7772400" y="57150"/>
            <a:ext cx="813871" cy="1223913"/>
          </a:xfrm>
          <a:prstGeom prst="rect">
            <a:avLst/>
          </a:prstGeom>
        </p:spPr>
      </p:pic>
      <p:sp>
        <p:nvSpPr>
          <p:cNvPr id="5" name="TextBox 4"/>
          <p:cNvSpPr txBox="1"/>
          <p:nvPr/>
        </p:nvSpPr>
        <p:spPr>
          <a:xfrm>
            <a:off x="3812875" y="444261"/>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How do you get from</a:t>
            </a:r>
            <a:b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Kevin Bacon to</a:t>
            </a:r>
          </a:p>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Robert Longo?</a:t>
            </a:r>
          </a:p>
        </p:txBody>
      </p:sp>
    </p:spTree>
    <p:extLst>
      <p:ext uri="{BB962C8B-B14F-4D97-AF65-F5344CB8AC3E}">
        <p14:creationId xmlns:p14="http://schemas.microsoft.com/office/powerpoint/2010/main" val="34004337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1D58FBE9-F83E-6849-8671-F38777A2B103}"/>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Backup</a:t>
            </a:r>
          </a:p>
        </p:txBody>
      </p:sp>
      <p:sp>
        <p:nvSpPr>
          <p:cNvPr id="2" name="TextBox 9">
            <a:extLst>
              <a:ext uri="{FF2B5EF4-FFF2-40B4-BE49-F238E27FC236}">
                <a16:creationId xmlns:a16="http://schemas.microsoft.com/office/drawing/2014/main" id="{97BD7C7F-7DB9-6E63-C520-ED131E6AC33B}"/>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92</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 Lecture 11: Module II (4), Normalization, NoSQL (4)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
        <p:nvSpPr>
          <p:cNvPr id="3" name="Rounded Rectangle 2">
            <a:extLst>
              <a:ext uri="{FF2B5EF4-FFF2-40B4-BE49-F238E27FC236}">
                <a16:creationId xmlns:a16="http://schemas.microsoft.com/office/drawing/2014/main" id="{5831ABCF-EC45-9AA0-95C3-38056B39596C}"/>
              </a:ext>
            </a:extLst>
          </p:cNvPr>
          <p:cNvSpPr/>
          <p:nvPr/>
        </p:nvSpPr>
        <p:spPr>
          <a:xfrm>
            <a:off x="381000" y="285750"/>
            <a:ext cx="8458200" cy="4267200"/>
          </a:xfrm>
          <a:prstGeom prst="roundRect">
            <a:avLst/>
          </a:prstGeom>
          <a:solidFill>
            <a:srgbClr val="92D050">
              <a:alpha val="25000"/>
            </a:srgbClr>
          </a:solidFill>
          <a:ln w="254000">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59402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FF8734-2CB1-490A-4615-3248EE32BD8C}"/>
              </a:ext>
            </a:extLst>
          </p:cNvPr>
          <p:cNvSpPr>
            <a:spLocks noGrp="1"/>
          </p:cNvSpPr>
          <p:nvPr>
            <p:ph type="title"/>
          </p:nvPr>
        </p:nvSpPr>
        <p:spPr/>
        <p:txBody>
          <a:bodyPr/>
          <a:lstStyle/>
          <a:p>
            <a:r>
              <a:rPr lang="en-US" dirty="0"/>
              <a:t>Cloud Concepts – One Perspective</a:t>
            </a:r>
          </a:p>
        </p:txBody>
      </p:sp>
      <p:pic>
        <p:nvPicPr>
          <p:cNvPr id="4" name="Picture 3">
            <a:extLst>
              <a:ext uri="{FF2B5EF4-FFF2-40B4-BE49-F238E27FC236}">
                <a16:creationId xmlns:a16="http://schemas.microsoft.com/office/drawing/2014/main" id="{623AD378-16F7-D395-7035-138B244F9337}"/>
              </a:ext>
            </a:extLst>
          </p:cNvPr>
          <p:cNvPicPr>
            <a:picLocks noChangeAspect="1"/>
          </p:cNvPicPr>
          <p:nvPr/>
        </p:nvPicPr>
        <p:blipFill>
          <a:blip r:embed="rId2"/>
          <a:stretch>
            <a:fillRect/>
          </a:stretch>
        </p:blipFill>
        <p:spPr>
          <a:xfrm>
            <a:off x="258387" y="523875"/>
            <a:ext cx="6966052" cy="4095750"/>
          </a:xfrm>
          <a:prstGeom prst="rect">
            <a:avLst/>
          </a:prstGeom>
        </p:spPr>
      </p:pic>
      <p:sp>
        <p:nvSpPr>
          <p:cNvPr id="5" name="TextBox 4">
            <a:extLst>
              <a:ext uri="{FF2B5EF4-FFF2-40B4-BE49-F238E27FC236}">
                <a16:creationId xmlns:a16="http://schemas.microsoft.com/office/drawing/2014/main" id="{80D6BE0E-A285-4EDD-440C-F4868B1D79D7}"/>
              </a:ext>
            </a:extLst>
          </p:cNvPr>
          <p:cNvSpPr txBox="1"/>
          <p:nvPr/>
        </p:nvSpPr>
        <p:spPr>
          <a:xfrm>
            <a:off x="258387" y="853095"/>
            <a:ext cx="7499451" cy="276999"/>
          </a:xfrm>
          <a:prstGeom prst="rect">
            <a:avLst/>
          </a:prstGeom>
          <a:noFill/>
        </p:spPr>
        <p:txBody>
          <a:bodyPr wrap="square">
            <a:spAutoFit/>
          </a:bodyPr>
          <a:lstStyle/>
          <a:p>
            <a:r>
              <a:rPr lang="en-US" sz="1200" dirty="0"/>
              <a:t>http://</a:t>
            </a:r>
            <a:r>
              <a:rPr lang="en-US" sz="1200" dirty="0" err="1"/>
              <a:t>www.theenterprisearchitect.eu</a:t>
            </a:r>
            <a:r>
              <a:rPr lang="en-US" sz="1200" dirty="0"/>
              <a:t>/blog/2013/10/12/the-cloud-landscape-described-categorized-and-compared/</a:t>
            </a:r>
          </a:p>
        </p:txBody>
      </p:sp>
    </p:spTree>
    <p:extLst>
      <p:ext uri="{BB962C8B-B14F-4D97-AF65-F5344CB8AC3E}">
        <p14:creationId xmlns:p14="http://schemas.microsoft.com/office/powerpoint/2010/main" val="40692681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32ADC1-6117-4E91-D190-8BA87CF8AC6B}"/>
              </a:ext>
            </a:extLst>
          </p:cNvPr>
          <p:cNvPicPr>
            <a:picLocks noChangeAspect="1"/>
          </p:cNvPicPr>
          <p:nvPr/>
        </p:nvPicPr>
        <p:blipFill>
          <a:blip r:embed="rId2"/>
          <a:stretch>
            <a:fillRect/>
          </a:stretch>
        </p:blipFill>
        <p:spPr>
          <a:xfrm>
            <a:off x="685800" y="1885950"/>
            <a:ext cx="7315200" cy="2222959"/>
          </a:xfrm>
          <a:prstGeom prst="rect">
            <a:avLst/>
          </a:prstGeom>
        </p:spPr>
      </p:pic>
      <p:sp>
        <p:nvSpPr>
          <p:cNvPr id="2" name="Content Placeholder 1">
            <a:extLst>
              <a:ext uri="{FF2B5EF4-FFF2-40B4-BE49-F238E27FC236}">
                <a16:creationId xmlns:a16="http://schemas.microsoft.com/office/drawing/2014/main" id="{521A9BEB-25CB-E8B1-DDE9-7C25C3046DE5}"/>
              </a:ext>
            </a:extLst>
          </p:cNvPr>
          <p:cNvSpPr>
            <a:spLocks noGrp="1"/>
          </p:cNvSpPr>
          <p:nvPr>
            <p:ph idx="1"/>
          </p:nvPr>
        </p:nvSpPr>
        <p:spPr>
          <a:xfrm>
            <a:off x="152400" y="590550"/>
            <a:ext cx="8839200" cy="1371600"/>
          </a:xfrm>
        </p:spPr>
        <p:txBody>
          <a:bodyPr/>
          <a:lstStyle/>
          <a:p>
            <a:pPr marL="0" indent="0">
              <a:buNone/>
            </a:pPr>
            <a:r>
              <a:rPr lang="en-US" sz="1400" dirty="0"/>
              <a:t>“A cloud database is a database that typically runs on a cloud computing platform and access to the database is provided as-a-service. There are two common deployment models: users can run databases on the cloud independently, using a virtual machine image, or they can purchase access to a database service, maintained by a cloud database provider. Of the databases available on the cloud, some are SQL-based and some use a NoSQL data model.</a:t>
            </a:r>
          </a:p>
          <a:p>
            <a:pPr marL="0" indent="0">
              <a:buNone/>
            </a:pPr>
            <a:r>
              <a:rPr lang="en-US" sz="1400" dirty="0"/>
              <a:t>Database services take care of scalability and high availability of the database. Database services make the underlying software-stack transparent to the user.” (Wikipedia)</a:t>
            </a:r>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800" dirty="0"/>
          </a:p>
        </p:txBody>
      </p:sp>
      <p:sp>
        <p:nvSpPr>
          <p:cNvPr id="3" name="Title 2">
            <a:extLst>
              <a:ext uri="{FF2B5EF4-FFF2-40B4-BE49-F238E27FC236}">
                <a16:creationId xmlns:a16="http://schemas.microsoft.com/office/drawing/2014/main" id="{99A99FB0-D7EF-701E-F203-D4876C943E6E}"/>
              </a:ext>
            </a:extLst>
          </p:cNvPr>
          <p:cNvSpPr>
            <a:spLocks noGrp="1"/>
          </p:cNvSpPr>
          <p:nvPr>
            <p:ph type="title"/>
          </p:nvPr>
        </p:nvSpPr>
        <p:spPr/>
        <p:txBody>
          <a:bodyPr/>
          <a:lstStyle/>
          <a:p>
            <a:r>
              <a:rPr lang="en-US" dirty="0"/>
              <a:t>Database-as-a-Service</a:t>
            </a:r>
          </a:p>
        </p:txBody>
      </p:sp>
    </p:spTree>
    <p:extLst>
      <p:ext uri="{BB962C8B-B14F-4D97-AF65-F5344CB8AC3E}">
        <p14:creationId xmlns:p14="http://schemas.microsoft.com/office/powerpoint/2010/main" val="32265550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0739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91D4BC-7A17-7D52-BBDE-AC8747E5BF72}"/>
              </a:ext>
            </a:extLst>
          </p:cNvPr>
          <p:cNvSpPr>
            <a:spLocks noGrp="1"/>
          </p:cNvSpPr>
          <p:nvPr>
            <p:ph type="title"/>
          </p:nvPr>
        </p:nvSpPr>
        <p:spPr/>
        <p:txBody>
          <a:bodyPr/>
          <a:lstStyle/>
          <a:p>
            <a:r>
              <a:rPr lang="en-US" dirty="0"/>
              <a:t>Cloud Computing Layers</a:t>
            </a:r>
          </a:p>
        </p:txBody>
      </p:sp>
      <p:pic>
        <p:nvPicPr>
          <p:cNvPr id="1026" name="Picture 2">
            <a:extLst>
              <a:ext uri="{FF2B5EF4-FFF2-40B4-BE49-F238E27FC236}">
                <a16:creationId xmlns:a16="http://schemas.microsoft.com/office/drawing/2014/main" id="{BF6A708D-887E-75A2-9568-AA490CD6ED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548785"/>
            <a:ext cx="7188200" cy="4045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5098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4.xml><?xml version="1.0" encoding="utf-8"?>
<a:theme xmlns:a="http://schemas.openxmlformats.org/drawingml/2006/main" name="1_l22">
  <a:themeElements>
    <a:clrScheme name="">
      <a:dk1>
        <a:srgbClr val="005400"/>
      </a:dk1>
      <a:lt1>
        <a:srgbClr val="FFF6E9"/>
      </a:lt1>
      <a:dk2>
        <a:srgbClr val="000000"/>
      </a:dk2>
      <a:lt2>
        <a:srgbClr val="C8FEC8"/>
      </a:lt2>
      <a:accent1>
        <a:srgbClr val="438E00"/>
      </a:accent1>
      <a:accent2>
        <a:srgbClr val="FC0128"/>
      </a:accent2>
      <a:accent3>
        <a:srgbClr val="FFFAF2"/>
      </a:accent3>
      <a:accent4>
        <a:srgbClr val="004600"/>
      </a:accent4>
      <a:accent5>
        <a:srgbClr val="B0C6AA"/>
      </a:accent5>
      <a:accent6>
        <a:srgbClr val="E40123"/>
      </a:accent6>
      <a:hlink>
        <a:srgbClr val="4C2E00"/>
      </a:hlink>
      <a:folHlink>
        <a:srgbClr val="BC3700"/>
      </a:folHlink>
    </a:clrScheme>
    <a:fontScheme name="l22">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lnDef>
  </a:objectDefaults>
  <a:extraClrSchemeLst>
    <a:extraClrScheme>
      <a:clrScheme name="l2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2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2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2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2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2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2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2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2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2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2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2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l16">
  <a:themeElements>
    <a:clrScheme name="">
      <a:dk1>
        <a:srgbClr val="005400"/>
      </a:dk1>
      <a:lt1>
        <a:srgbClr val="FFF6E9"/>
      </a:lt1>
      <a:dk2>
        <a:srgbClr val="000000"/>
      </a:dk2>
      <a:lt2>
        <a:srgbClr val="C8FEC8"/>
      </a:lt2>
      <a:accent1>
        <a:srgbClr val="438E00"/>
      </a:accent1>
      <a:accent2>
        <a:srgbClr val="FC0128"/>
      </a:accent2>
      <a:accent3>
        <a:srgbClr val="FFFAF2"/>
      </a:accent3>
      <a:accent4>
        <a:srgbClr val="004600"/>
      </a:accent4>
      <a:accent5>
        <a:srgbClr val="B0C6AA"/>
      </a:accent5>
      <a:accent6>
        <a:srgbClr val="E40123"/>
      </a:accent6>
      <a:hlink>
        <a:srgbClr val="4C2E00"/>
      </a:hlink>
      <a:folHlink>
        <a:srgbClr val="BC3700"/>
      </a:folHlink>
    </a:clrScheme>
    <a:fontScheme name="l16">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lnDef>
  </a:objectDefaults>
  <a:extraClrSchemeLst>
    <a:extraClrScheme>
      <a:clrScheme name="l1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1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1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1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1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1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1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1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1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1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1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1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w="28575">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headEnd type="triangle"/>
          <a:tailEnd type="triangle"/>
        </a:ln>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86565</TotalTime>
  <Words>7539</Words>
  <Application>Microsoft Macintosh PowerPoint</Application>
  <PresentationFormat>On-screen Show (16:9)</PresentationFormat>
  <Paragraphs>774</Paragraphs>
  <Slides>96</Slides>
  <Notes>47</Notes>
  <HiddenSlides>0</HiddenSlides>
  <MMClips>0</MMClips>
  <ScaleCrop>false</ScaleCrop>
  <HeadingPairs>
    <vt:vector size="8" baseType="variant">
      <vt:variant>
        <vt:lpstr>Fonts Used</vt:lpstr>
      </vt:variant>
      <vt:variant>
        <vt:i4>17</vt:i4>
      </vt:variant>
      <vt:variant>
        <vt:lpstr>Theme</vt:lpstr>
      </vt:variant>
      <vt:variant>
        <vt:i4>8</vt:i4>
      </vt:variant>
      <vt:variant>
        <vt:lpstr>Embedded OLE Servers</vt:lpstr>
      </vt:variant>
      <vt:variant>
        <vt:i4>2</vt:i4>
      </vt:variant>
      <vt:variant>
        <vt:lpstr>Slide Titles</vt:lpstr>
      </vt:variant>
      <vt:variant>
        <vt:i4>96</vt:i4>
      </vt:variant>
    </vt:vector>
  </HeadingPairs>
  <TitlesOfParts>
    <vt:vector size="123" baseType="lpstr">
      <vt:lpstr>ＭＳ Ｐゴシック</vt:lpstr>
      <vt:lpstr>Amazon Ember</vt:lpstr>
      <vt:lpstr>Arial</vt:lpstr>
      <vt:lpstr>Book Antiqua</vt:lpstr>
      <vt:lpstr>Calibri</vt:lpstr>
      <vt:lpstr>Century Schoolbook</vt:lpstr>
      <vt:lpstr>Greek Symbols</vt:lpstr>
      <vt:lpstr>Helvetica</vt:lpstr>
      <vt:lpstr>Monotype Sorts</vt:lpstr>
      <vt:lpstr>Museo For Dell</vt:lpstr>
      <vt:lpstr>Museo Sans For Dell</vt:lpstr>
      <vt:lpstr>Stencil</vt:lpstr>
      <vt:lpstr>Symbol</vt:lpstr>
      <vt:lpstr>Times</vt:lpstr>
      <vt:lpstr>Times New Roman</vt:lpstr>
      <vt:lpstr>Webdings</vt:lpstr>
      <vt:lpstr>Wingdings</vt:lpstr>
      <vt:lpstr>Office Theme</vt:lpstr>
      <vt:lpstr>1_Office Theme</vt:lpstr>
      <vt:lpstr>2_db</vt:lpstr>
      <vt:lpstr>1_l22</vt:lpstr>
      <vt:lpstr>2_db-5-grey</vt:lpstr>
      <vt:lpstr>l16</vt:lpstr>
      <vt:lpstr>2_Office Theme</vt:lpstr>
      <vt:lpstr>3_Office Theme</vt:lpstr>
      <vt:lpstr>Equation</vt:lpstr>
      <vt:lpstr>Document</vt:lpstr>
      <vt:lpstr>PowerPoint Presentation</vt:lpstr>
      <vt:lpstr>PowerPoint Presentation</vt:lpstr>
      <vt:lpstr>PowerPoint Presentation</vt:lpstr>
      <vt:lpstr>PowerPoint Presentation</vt:lpstr>
      <vt:lpstr>PowerPoint Presentation</vt:lpstr>
      <vt:lpstr>PowerPoint Presentation</vt:lpstr>
      <vt:lpstr>Core Transaction Concept is ACID Properties</vt:lpstr>
      <vt:lpstr>ACID Properties (httpwww.tutorialspoint.com/dbms/dbms_transaction.htm)</vt:lpstr>
      <vt:lpstr>Transaction Concept</vt:lpstr>
      <vt:lpstr>Example of Fund Transfer</vt:lpstr>
      <vt:lpstr>Example of Fund Transfer (Cont.)</vt:lpstr>
      <vt:lpstr>Example of Fund Transfer (Cont.)</vt:lpstr>
      <vt:lpstr>Transaction State</vt:lpstr>
      <vt:lpstr>PowerPoint Presentation</vt:lpstr>
      <vt:lpstr>Atomicity</vt:lpstr>
      <vt:lpstr>Atomicity</vt:lpstr>
      <vt:lpstr>Atomicity</vt:lpstr>
      <vt:lpstr>Simplistic Approach</vt:lpstr>
      <vt:lpstr>Simplistic Approach</vt:lpstr>
      <vt:lpstr>DBMS ACID Implementation</vt:lpstr>
      <vt:lpstr>Logging</vt:lpstr>
      <vt:lpstr>Write Ahead Logging</vt:lpstr>
      <vt:lpstr>Write Ahead Logging</vt:lpstr>
      <vt:lpstr>ARIES Algorithm = Algorithms for Recovery and Isolation Exploiting Semantics </vt:lpstr>
      <vt:lpstr>Durability</vt:lpstr>
      <vt:lpstr>Availability and Replication</vt:lpstr>
      <vt:lpstr>PowerPoint Presentation</vt:lpstr>
      <vt:lpstr>Isolation</vt:lpstr>
      <vt:lpstr>Isolation</vt:lpstr>
      <vt:lpstr>Serializability</vt:lpstr>
      <vt:lpstr>DBMS ACID Implementation</vt:lpstr>
      <vt:lpstr>Schedule</vt:lpstr>
      <vt:lpstr>Serializable</vt:lpstr>
      <vt:lpstr>Serializability (en.wikipedia.org/wiki/Serializability)</vt:lpstr>
      <vt:lpstr>Lock-Based Concurrency Control</vt:lpstr>
      <vt:lpstr>Aborting a Transaction</vt:lpstr>
      <vt:lpstr>MySQL (Locking) Isolation</vt:lpstr>
      <vt:lpstr>Isolation Levels  (https://en.wikipedia.org/wiki/Isolation_(database_systems)</vt:lpstr>
      <vt:lpstr>PowerPoint Presentation</vt:lpstr>
      <vt:lpstr>In Databases, Cursors Define Isolation </vt:lpstr>
      <vt:lpstr>PowerPoint Presentation</vt:lpstr>
      <vt:lpstr>PowerPoint Presentation</vt:lpstr>
      <vt:lpstr>Features of Good Relational Designs</vt:lpstr>
      <vt:lpstr>Decomposition</vt:lpstr>
      <vt:lpstr>Lossy Decomposition</vt:lpstr>
      <vt:lpstr>The Evils of Redundancy</vt:lpstr>
      <vt:lpstr>Example (Contd.)</vt:lpstr>
      <vt:lpstr>Functional Dependencies (FDs)</vt:lpstr>
      <vt:lpstr>Example:  Constraints on Entity Set</vt:lpstr>
      <vt:lpstr>F+</vt:lpstr>
      <vt:lpstr>Reasoning About FDs</vt:lpstr>
      <vt:lpstr>Lossless Decomposition</vt:lpstr>
      <vt:lpstr>Normalization Theory</vt:lpstr>
      <vt:lpstr>Functional Dependencies</vt:lpstr>
      <vt:lpstr>Functional Dependencies (Cont.)</vt:lpstr>
      <vt:lpstr>Functional Dependencies Definition </vt:lpstr>
      <vt:lpstr>Closure of a Set of Functional Dependencies</vt:lpstr>
      <vt:lpstr>Keys and Functional Dependencies</vt:lpstr>
      <vt:lpstr>Use of Functional Dependencies</vt:lpstr>
      <vt:lpstr>PowerPoint Presentation</vt:lpstr>
      <vt:lpstr>Boyce-Codd Normal Form</vt:lpstr>
      <vt:lpstr>Decomposing a Schema into BCNF</vt:lpstr>
      <vt:lpstr>BCNF and Dependency Preservation</vt:lpstr>
      <vt:lpstr>Third Normal Form</vt:lpstr>
      <vt:lpstr>3NF Example</vt:lpstr>
      <vt:lpstr>Comparison of BCNF and 3NF</vt:lpstr>
      <vt:lpstr>Goals of Normalization</vt:lpstr>
      <vt:lpstr>Denormalization for Performance</vt:lpstr>
      <vt:lpstr>Wide Flat Tables</vt:lpstr>
      <vt:lpstr>First Normal Form</vt:lpstr>
      <vt:lpstr>First Normal Form (Cont.)</vt:lpstr>
      <vt:lpstr>PowerPoint Presentation</vt:lpstr>
      <vt:lpstr>PowerPoint Presentation</vt:lpstr>
      <vt:lpstr>Simplistic Classification (https://medium.com/swlh/4-types-of-nosql-databases-d88ad21f7d3b)</vt:lpstr>
      <vt:lpstr>PowerPoint Presentation</vt:lpstr>
      <vt:lpstr>Graph Database</vt:lpstr>
      <vt:lpstr>Neo4J Graph Query</vt:lpstr>
      <vt:lpstr>Why Graph Databases?</vt:lpstr>
      <vt:lpstr>PowerPoint Presentation</vt:lpstr>
      <vt:lpstr>PowerPoint Presentation</vt:lpstr>
      <vt:lpstr>PowerPoint Presentation</vt:lpstr>
      <vt:lpstr>PowerPoint Presentation</vt:lpstr>
      <vt:lpstr>PowerPoint Presentation</vt:lpstr>
      <vt:lpstr>PowerPoint Presentation</vt:lpstr>
      <vt:lpstr>A Graph Database (Sample)</vt:lpstr>
      <vt:lpstr>Neo4J Graph Query</vt:lpstr>
      <vt:lpstr>Big Deal. That is just a JOIN.</vt:lpstr>
      <vt:lpstr>Recommend</vt:lpstr>
      <vt:lpstr>PowerPoint Presentation</vt:lpstr>
      <vt:lpstr>PowerPoint Presentation</vt:lpstr>
      <vt:lpstr>PowerPoint Presentation</vt:lpstr>
      <vt:lpstr>PowerPoint Presentation</vt:lpstr>
      <vt:lpstr>Cloud Concepts – One Perspective</vt:lpstr>
      <vt:lpstr>Database-as-a-Service</vt:lpstr>
      <vt:lpstr>PowerPoint Presentation</vt:lpstr>
      <vt:lpstr>Cloud Computing Layers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628</cp:revision>
  <cp:lastPrinted>2018-11-15T21:01:50Z</cp:lastPrinted>
  <dcterms:created xsi:type="dcterms:W3CDTF">2010-04-12T23:12:02Z</dcterms:created>
  <dcterms:modified xsi:type="dcterms:W3CDTF">2024-04-05T17:56:28Z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